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31"/>
  </p:notesMasterIdLst>
  <p:sldIdLst>
    <p:sldId id="2330" r:id="rId3"/>
    <p:sldId id="2287" r:id="rId4"/>
    <p:sldId id="2325" r:id="rId5"/>
    <p:sldId id="2298" r:id="rId6"/>
    <p:sldId id="2361" r:id="rId7"/>
    <p:sldId id="2059" r:id="rId8"/>
    <p:sldId id="2233" r:id="rId9"/>
    <p:sldId id="2438" r:id="rId10"/>
    <p:sldId id="2302" r:id="rId11"/>
    <p:sldId id="2488" r:id="rId12"/>
    <p:sldId id="2475" r:id="rId13"/>
    <p:sldId id="2489" r:id="rId14"/>
    <p:sldId id="2490" r:id="rId15"/>
    <p:sldId id="2474" r:id="rId16"/>
    <p:sldId id="2491" r:id="rId17"/>
    <p:sldId id="2492" r:id="rId18"/>
    <p:sldId id="2472" r:id="rId19"/>
    <p:sldId id="2442" r:id="rId20"/>
    <p:sldId id="2456" r:id="rId21"/>
    <p:sldId id="2493" r:id="rId22"/>
    <p:sldId id="2494" r:id="rId23"/>
    <p:sldId id="2495" r:id="rId24"/>
    <p:sldId id="1986" r:id="rId25"/>
    <p:sldId id="2163" r:id="rId26"/>
    <p:sldId id="2478" r:id="rId27"/>
    <p:sldId id="2486" r:id="rId28"/>
    <p:sldId id="1948" r:id="rId29"/>
    <p:sldId id="1894" r:id="rId30"/>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CF2D4"/>
    <a:srgbClr val="349BA6"/>
    <a:srgbClr val="1D6687"/>
    <a:srgbClr val="0078D2"/>
    <a:srgbClr val="3C8690"/>
    <a:srgbClr val="0083E6"/>
    <a:srgbClr val="FF4F4F"/>
    <a:srgbClr val="FF8B8B"/>
    <a:srgbClr val="FF2929"/>
    <a:srgbClr val="FBEDC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26" autoAdjust="0"/>
    <p:restoredTop sz="94182" autoAdjust="0"/>
  </p:normalViewPr>
  <p:slideViewPr>
    <p:cSldViewPr>
      <p:cViewPr varScale="1">
        <p:scale>
          <a:sx n="97" d="100"/>
          <a:sy n="97" d="100"/>
        </p:scale>
        <p:origin x="-1335" y="-79"/>
      </p:cViewPr>
      <p:guideLst>
        <p:guide orient="horz" pos="2160"/>
        <p:guide pos="2880"/>
      </p:guideLst>
    </p:cSldViewPr>
  </p:slideViewPr>
  <p:outlineViewPr>
    <p:cViewPr>
      <p:scale>
        <a:sx n="33" d="100"/>
        <a:sy n="33" d="100"/>
      </p:scale>
      <p:origin x="0" y="-1517"/>
    </p:cViewPr>
  </p:outlineViewPr>
  <p:notesTextViewPr>
    <p:cViewPr>
      <p:scale>
        <a:sx n="100" d="100"/>
        <a:sy n="100" d="100"/>
      </p:scale>
      <p:origin x="0" y="0"/>
    </p:cViewPr>
  </p:notesTextViewPr>
  <p:sorterViewPr>
    <p:cViewPr varScale="1">
      <p:scale>
        <a:sx n="1" d="1"/>
        <a:sy n="1" d="1"/>
      </p:scale>
      <p:origin x="0" y="1985"/>
    </p:cViewPr>
  </p:sorterViewPr>
  <p:notesViewPr>
    <p:cSldViewPr>
      <p:cViewPr varScale="1">
        <p:scale>
          <a:sx n="83" d="100"/>
          <a:sy n="83" d="100"/>
        </p:scale>
        <p:origin x="-3241" y="-84"/>
      </p:cViewPr>
      <p:guideLst>
        <p:guide orient="horz" pos="2957"/>
        <p:guide pos="2237"/>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F468478F-85AB-4F2F-9836-360E2A3B8D3A}" type="datetimeFigureOut">
              <a:rPr lang="en-US" smtClean="0"/>
              <a:pPr/>
              <a:t>7/31/2024</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069C13DB-1E66-41C6-A5A3-6652159ABCB2}" type="slidenum">
              <a:rPr lang="en-US" smtClean="0"/>
              <a:pPr/>
              <a:t>‹#›</a:t>
            </a:fld>
            <a:endParaRPr lang="en-US" dirty="0"/>
          </a:p>
        </p:txBody>
      </p:sp>
    </p:spTree>
    <p:extLst>
      <p:ext uri="{BB962C8B-B14F-4D97-AF65-F5344CB8AC3E}">
        <p14:creationId xmlns:p14="http://schemas.microsoft.com/office/powerpoint/2010/main" xmlns="" val="1485134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extLst>
      <p:ext uri="{BB962C8B-B14F-4D97-AF65-F5344CB8AC3E}">
        <p14:creationId xmlns:p14="http://schemas.microsoft.com/office/powerpoint/2010/main" xmlns="" val="1356246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772079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242232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34133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555274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955196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6688663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3905510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600256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42500544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782457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635813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0372286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8800383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7531281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1506710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2840244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28</a:t>
            </a:fld>
            <a:endParaRPr lang="en-US" dirty="0">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475754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926662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680980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893129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502881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293344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997541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4187756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7/31/2024</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7/31/2024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7/31/2024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7/31/2024</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7/31/2024</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7/31/2024</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7/31/2024</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7/31/2024</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7/31/2024</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7/31/2024</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7/31/2024</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7/31/2024</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7/31/2024</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7/31/2024</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7/31/2024</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7/31/2024</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7/31/2024</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7/31/2024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7/31/2024</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7/31/2024</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7/31/2024</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7/31/2024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7/31/2024</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7/31/2024</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61929" cy="6858000"/>
          </a:xfrm>
          <a:prstGeom prst="rect">
            <a:avLst/>
          </a:prstGeom>
        </p:spPr>
      </p:pic>
      <p:sp>
        <p:nvSpPr>
          <p:cNvPr id="5" name="Rectangle 4"/>
          <p:cNvSpPr/>
          <p:nvPr/>
        </p:nvSpPr>
        <p:spPr>
          <a:xfrm>
            <a:off x="235323" y="6140559"/>
            <a:ext cx="8534400" cy="646331"/>
          </a:xfrm>
          <a:prstGeom prst="rect">
            <a:avLst/>
          </a:prstGeom>
        </p:spPr>
        <p:txBody>
          <a:bodyPr wrap="square">
            <a:spAutoFit/>
          </a:bodyPr>
          <a:lstStyle/>
          <a:p>
            <a:pPr algn="ctr"/>
            <a:r>
              <a:rPr lang="en-US" sz="3600"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31 July 2024</a:t>
            </a:r>
            <a:endParaRPr lang="en-US" sz="3600"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p:txBody>
      </p:sp>
      <p:sp>
        <p:nvSpPr>
          <p:cNvPr id="7" name="TextBox 6"/>
          <p:cNvSpPr txBox="1"/>
          <p:nvPr/>
        </p:nvSpPr>
        <p:spPr>
          <a:xfrm>
            <a:off x="838200" y="3429000"/>
            <a:ext cx="7620000" cy="707886"/>
          </a:xfrm>
          <a:prstGeom prst="rect">
            <a:avLst/>
          </a:prstGeom>
          <a:noFill/>
          <a:effectLst>
            <a:outerShdw blurRad="38100" dist="25400" dir="18900000" algn="bl" rotWithShape="0">
              <a:prstClr val="black"/>
            </a:outerShdw>
          </a:effectLst>
        </p:spPr>
        <p:txBody>
          <a:bodyPr wrap="square" rtlCol="0">
            <a:spAutoFit/>
          </a:bodyPr>
          <a:lstStyle/>
          <a:p>
            <a:pPr algn="ctr"/>
            <a:r>
              <a:rPr lang="en-US" sz="4000" b="1" dirty="0" smtClean="0">
                <a:ln w="10160">
                  <a:solidFill>
                    <a:schemeClr val="accent5"/>
                  </a:solidFill>
                  <a:prstDash val="solid"/>
                </a:ln>
                <a:solidFill>
                  <a:schemeClr val="bg1"/>
                </a:solidFill>
                <a:effectLst>
                  <a:outerShdw blurRad="38100" dist="38100" dir="2700000" algn="tl">
                    <a:srgbClr val="000000">
                      <a:alpha val="43137"/>
                    </a:srgbClr>
                  </a:outerShdw>
                </a:effectLst>
                <a:latin typeface="Bernard MT Condensed" panose="02050806060905020404" pitchFamily="18" charset="0"/>
                <a:cs typeface="Calibri" panose="020F0502020204030204" pitchFamily="34" charset="0"/>
              </a:rPr>
              <a:t>Passing the Test of Faith</a:t>
            </a:r>
            <a:endParaRPr lang="en-US" sz="4000" b="1" dirty="0">
              <a:ln w="10160">
                <a:solidFill>
                  <a:schemeClr val="accent5"/>
                </a:solidFill>
                <a:prstDash val="solid"/>
              </a:ln>
              <a:solidFill>
                <a:schemeClr val="bg1"/>
              </a:solidFill>
              <a:effectLst>
                <a:outerShdw blurRad="38100" dist="38100" dir="2700000" algn="tl">
                  <a:srgbClr val="000000">
                    <a:alpha val="43137"/>
                  </a:srgbClr>
                </a:outerShdw>
              </a:effectLst>
              <a:latin typeface="Bernard MT Condensed" panose="02050806060905020404" pitchFamily="18" charset="0"/>
              <a:cs typeface="Calibri" panose="020F0502020204030204" pitchFamily="34" charset="0"/>
            </a:endParaRPr>
          </a:p>
        </p:txBody>
      </p:sp>
      <p:sp>
        <p:nvSpPr>
          <p:cNvPr id="2" name="TextBox 1"/>
          <p:cNvSpPr txBox="1"/>
          <p:nvPr/>
        </p:nvSpPr>
        <p:spPr>
          <a:xfrm>
            <a:off x="-6725" y="5638800"/>
            <a:ext cx="9161929" cy="391924"/>
          </a:xfrm>
          <a:prstGeom prst="rect">
            <a:avLst/>
          </a:prstGeom>
          <a:solidFill>
            <a:schemeClr val="tx1"/>
          </a:solidFill>
        </p:spPr>
        <p:txBody>
          <a:bodyPr wrap="square" rtlCol="0">
            <a:spAutoFit/>
          </a:bodyPr>
          <a:lstStyle/>
          <a:p>
            <a:endParaRPr lang="en-US" dirty="0"/>
          </a:p>
        </p:txBody>
      </p:sp>
      <p:sp>
        <p:nvSpPr>
          <p:cNvPr id="6" name="TextBox 5"/>
          <p:cNvSpPr txBox="1"/>
          <p:nvPr/>
        </p:nvSpPr>
        <p:spPr>
          <a:xfrm>
            <a:off x="3352800" y="5638800"/>
            <a:ext cx="2362200" cy="646331"/>
          </a:xfrm>
          <a:prstGeom prst="rect">
            <a:avLst/>
          </a:prstGeom>
          <a:noFill/>
        </p:spPr>
        <p:txBody>
          <a:bodyPr wrap="square" rtlCol="0">
            <a:spAutoFit/>
          </a:bodyPr>
          <a:lstStyle/>
          <a:p>
            <a:pPr algn="ctr"/>
            <a:r>
              <a:rPr lang="en-US" sz="3600" dirty="0" smtClean="0">
                <a:solidFill>
                  <a:schemeClr val="bg1"/>
                </a:solidFill>
                <a:effectLst>
                  <a:outerShdw blurRad="38100" dist="38100" dir="2700000" algn="tl">
                    <a:srgbClr val="000000">
                      <a:alpha val="43137"/>
                    </a:srgbClr>
                  </a:outerShdw>
                </a:effectLst>
                <a:latin typeface="Britannic Bold" panose="020B0903060703020204" pitchFamily="34" charset="0"/>
              </a:rPr>
              <a:t>Week 98</a:t>
            </a:r>
            <a:endParaRPr lang="en-US" sz="3600" dirty="0">
              <a:solidFill>
                <a:schemeClr val="bg1"/>
              </a:solidFill>
              <a:effectLst>
                <a:outerShdw blurRad="38100" dist="38100" dir="2700000" algn="tl">
                  <a:srgbClr val="000000">
                    <a:alpha val="43137"/>
                  </a:srgbClr>
                </a:outerShdw>
              </a:effectLst>
              <a:latin typeface="Britannic Bold" panose="020B0903060703020204" pitchFamily="34" charset="0"/>
            </a:endParaRPr>
          </a:p>
        </p:txBody>
      </p:sp>
      <p:sp>
        <p:nvSpPr>
          <p:cNvPr id="8" name="Rectangle 7"/>
          <p:cNvSpPr/>
          <p:nvPr/>
        </p:nvSpPr>
        <p:spPr>
          <a:xfrm>
            <a:off x="383241" y="76200"/>
            <a:ext cx="8382000" cy="677108"/>
          </a:xfrm>
          <a:prstGeom prst="rect">
            <a:avLst/>
          </a:prstGeom>
          <a:effectLst>
            <a:innerShdw blurRad="63500" dist="63500" dir="13500000">
              <a:schemeClr val="bg1">
                <a:alpha val="50000"/>
              </a:schemeClr>
            </a:innerShdw>
          </a:effectLst>
        </p:spPr>
        <p:txBody>
          <a:bodyPr wrap="square">
            <a:spAutoFit/>
          </a:bodyPr>
          <a:lstStyle/>
          <a:p>
            <a:pPr algn="ctr"/>
            <a:r>
              <a:rPr lang="en-US" sz="38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The True Apostolic Ministry</a:t>
            </a:r>
            <a:endParaRPr lang="en-US" sz="38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p:txBody>
      </p:sp>
    </p:spTree>
    <p:extLst>
      <p:ext uri="{BB962C8B-B14F-4D97-AF65-F5344CB8AC3E}">
        <p14:creationId xmlns:p14="http://schemas.microsoft.com/office/powerpoint/2010/main" xmlns="" val="26322316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1000" y="1143000"/>
            <a:ext cx="8382000" cy="5570756"/>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91440" rIns="182880" bIns="91440" rtlCol="0">
            <a:spAutoFit/>
          </a:bodyPr>
          <a:lstStyle/>
          <a:p>
            <a:r>
              <a:rPr lang="en-US" sz="2500" b="1" baseline="30000" dirty="0" smtClean="0">
                <a:effectLst>
                  <a:outerShdw blurRad="38100" dist="38100" dir="2700000" algn="tl">
                    <a:srgbClr val="000000">
                      <a:alpha val="43137"/>
                    </a:srgbClr>
                  </a:outerShdw>
                </a:effectLst>
                <a:latin typeface="Georgia" panose="02040502050405020303" pitchFamily="18" charset="0"/>
              </a:rPr>
              <a:t>5</a:t>
            </a:r>
            <a:r>
              <a:rPr lang="en-US" sz="2500" i="1" dirty="0" smtClean="0">
                <a:latin typeface="Georgia" panose="02040502050405020303" pitchFamily="18" charset="0"/>
              </a:rPr>
              <a:t>Examine </a:t>
            </a:r>
            <a:r>
              <a:rPr lang="en-US" sz="2500" i="1" dirty="0">
                <a:latin typeface="Georgia" panose="02040502050405020303" pitchFamily="18" charset="0"/>
              </a:rPr>
              <a:t>yourselves as to whether you are in the faith.  Test yourselves.  Do you not know yourselves, that Jesus Christ is in you?—unless </a:t>
            </a:r>
            <a:r>
              <a:rPr lang="en-US" sz="2500" i="1" dirty="0" smtClean="0">
                <a:latin typeface="Georgia" panose="02040502050405020303" pitchFamily="18" charset="0"/>
              </a:rPr>
              <a:t>indeed you are disqualified. </a:t>
            </a:r>
            <a:r>
              <a:rPr lang="en-US" sz="2500" b="1" baseline="30000" dirty="0" smtClean="0">
                <a:effectLst>
                  <a:outerShdw blurRad="38100" dist="38100" dir="2700000" algn="tl">
                    <a:srgbClr val="000000">
                      <a:alpha val="43137"/>
                    </a:srgbClr>
                  </a:outerShdw>
                </a:effectLst>
                <a:latin typeface="Georgia" panose="02040502050405020303" pitchFamily="18" charset="0"/>
              </a:rPr>
              <a:t>6</a:t>
            </a:r>
            <a:r>
              <a:rPr lang="en-US" sz="2500" i="1" dirty="0" smtClean="0">
                <a:latin typeface="Georgia" panose="02040502050405020303" pitchFamily="18" charset="0"/>
              </a:rPr>
              <a:t>But </a:t>
            </a:r>
            <a:r>
              <a:rPr lang="en-US" sz="2500" i="1" dirty="0">
                <a:latin typeface="Georgia" panose="02040502050405020303" pitchFamily="18" charset="0"/>
              </a:rPr>
              <a:t>I trust that you will know that we are not disqualified.  </a:t>
            </a:r>
            <a:r>
              <a:rPr lang="en-US" sz="2500" b="1" baseline="30000" dirty="0" smtClean="0">
                <a:effectLst>
                  <a:outerShdw blurRad="38100" dist="38100" dir="2700000" algn="tl">
                    <a:srgbClr val="000000">
                      <a:alpha val="43137"/>
                    </a:srgbClr>
                  </a:outerShdw>
                </a:effectLst>
                <a:latin typeface="Georgia" panose="02040502050405020303" pitchFamily="18" charset="0"/>
              </a:rPr>
              <a:t>7</a:t>
            </a:r>
            <a:r>
              <a:rPr lang="en-US" sz="2500" i="1" dirty="0" smtClean="0">
                <a:latin typeface="Georgia" panose="02040502050405020303" pitchFamily="18" charset="0"/>
              </a:rPr>
              <a:t>Now</a:t>
            </a:r>
            <a:r>
              <a:rPr lang="en-US" sz="2500" i="1" dirty="0">
                <a:latin typeface="Georgia" panose="02040502050405020303" pitchFamily="18" charset="0"/>
              </a:rPr>
              <a:t> I pray to God that you do no evil, not that we should appear approved, but that you should do what is honorable, though we may seem disqualified.  </a:t>
            </a:r>
            <a:r>
              <a:rPr lang="en-US" sz="2500" b="1" baseline="30000" dirty="0" smtClean="0">
                <a:effectLst>
                  <a:outerShdw blurRad="38100" dist="38100" dir="2700000" algn="tl">
                    <a:srgbClr val="000000">
                      <a:alpha val="43137"/>
                    </a:srgbClr>
                  </a:outerShdw>
                </a:effectLst>
                <a:latin typeface="Georgia" panose="02040502050405020303" pitchFamily="18" charset="0"/>
              </a:rPr>
              <a:t>8</a:t>
            </a:r>
            <a:r>
              <a:rPr lang="en-US" sz="2500" i="1" dirty="0" smtClean="0">
                <a:latin typeface="Georgia" panose="02040502050405020303" pitchFamily="18" charset="0"/>
              </a:rPr>
              <a:t>For </a:t>
            </a:r>
            <a:r>
              <a:rPr lang="en-US" sz="2500" i="1" dirty="0">
                <a:latin typeface="Georgia" panose="02040502050405020303" pitchFamily="18" charset="0"/>
              </a:rPr>
              <a:t>we can do nothing against the truth, but for the truth.  </a:t>
            </a:r>
            <a:r>
              <a:rPr lang="en-US" sz="2500" b="1" baseline="30000" dirty="0" smtClean="0">
                <a:effectLst>
                  <a:outerShdw blurRad="38100" dist="38100" dir="2700000" algn="tl">
                    <a:srgbClr val="000000">
                      <a:alpha val="43137"/>
                    </a:srgbClr>
                  </a:outerShdw>
                </a:effectLst>
                <a:latin typeface="Georgia" panose="02040502050405020303" pitchFamily="18" charset="0"/>
              </a:rPr>
              <a:t>9</a:t>
            </a:r>
            <a:r>
              <a:rPr lang="en-US" sz="2500" i="1" dirty="0" smtClean="0">
                <a:latin typeface="Georgia" panose="02040502050405020303" pitchFamily="18" charset="0"/>
              </a:rPr>
              <a:t>For </a:t>
            </a:r>
            <a:r>
              <a:rPr lang="en-US" sz="2500" i="1" dirty="0">
                <a:latin typeface="Georgia" panose="02040502050405020303" pitchFamily="18" charset="0"/>
              </a:rPr>
              <a:t>we are glad when we are weak and you are strong.  And this also we pray, that you may be made complete</a:t>
            </a:r>
            <a:r>
              <a:rPr lang="en-US" sz="2500" i="1" dirty="0" smtClean="0">
                <a:latin typeface="Georgia" panose="02040502050405020303" pitchFamily="18" charset="0"/>
              </a:rPr>
              <a:t>. </a:t>
            </a:r>
            <a:r>
              <a:rPr lang="en-US" sz="2500" i="1" dirty="0">
                <a:latin typeface="Georgia" panose="02040502050405020303" pitchFamily="18" charset="0"/>
              </a:rPr>
              <a:t> </a:t>
            </a:r>
            <a:r>
              <a:rPr lang="en-US" sz="2500" b="1" baseline="30000" dirty="0" smtClean="0">
                <a:effectLst>
                  <a:outerShdw blurRad="38100" dist="38100" dir="2700000" algn="tl">
                    <a:srgbClr val="000000">
                      <a:alpha val="43137"/>
                    </a:srgbClr>
                  </a:outerShdw>
                </a:effectLst>
                <a:latin typeface="Georgia" panose="02040502050405020303" pitchFamily="18" charset="0"/>
              </a:rPr>
              <a:t>10</a:t>
            </a:r>
            <a:r>
              <a:rPr lang="en-US" sz="2500" i="1" dirty="0" smtClean="0">
                <a:latin typeface="Georgia" panose="02040502050405020303" pitchFamily="18" charset="0"/>
              </a:rPr>
              <a:t>Therefore </a:t>
            </a:r>
            <a:r>
              <a:rPr lang="en-US" sz="2500" i="1" dirty="0">
                <a:latin typeface="Georgia" panose="02040502050405020303" pitchFamily="18" charset="0"/>
              </a:rPr>
              <a:t>I write these things being absent, lest being present I should use sharpness, according to the authority which the Lord has given me for edification and not for destruction.</a:t>
            </a:r>
          </a:p>
        </p:txBody>
      </p:sp>
      <p:sp>
        <p:nvSpPr>
          <p:cNvPr id="6" name="Title 1"/>
          <p:cNvSpPr>
            <a:spLocks noGrp="1"/>
          </p:cNvSpPr>
          <p:nvPr>
            <p:ph type="title"/>
          </p:nvPr>
        </p:nvSpPr>
        <p:spPr>
          <a:xfrm>
            <a:off x="381000" y="152400"/>
            <a:ext cx="850392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13:5–10</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6934200" y="2286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117377550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76200"/>
            <a:ext cx="868680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13:5-10</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2390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0" y="927100"/>
            <a:ext cx="8686800" cy="5724644"/>
          </a:xfrm>
          <a:prstGeom prst="rect">
            <a:avLst/>
          </a:prstGeom>
          <a:noFill/>
          <a:effectLst/>
        </p:spPr>
        <p:txBody>
          <a:bodyPr wrap="square" rtlCol="0">
            <a:spAutoFit/>
          </a:bodyPr>
          <a:lstStyle/>
          <a:p>
            <a:pPr indent="457200">
              <a:spcAft>
                <a:spcPts val="1200"/>
              </a:spcAft>
              <a:buClr>
                <a:srgbClr val="C00000"/>
              </a:buClr>
              <a:buSzPct val="90000"/>
              <a:tabLst>
                <a:tab pos="457200" algn="l"/>
              </a:tabLst>
            </a:pPr>
            <a:r>
              <a:rPr lang="en-US" sz="2400" b="1" dirty="0" smtClean="0">
                <a:latin typeface="Cambria" pitchFamily="18" charset="0"/>
              </a:rPr>
              <a:t>Paul was coming to test the Corinthians soon, therefore he strongly urged them to prepare themselves for the exam: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Test yourselves to see if you are in the faith; examine yourselves!</a:t>
            </a:r>
            <a:r>
              <a:rPr lang="en-US" sz="2400" b="1" i="1" dirty="0" smtClean="0">
                <a:latin typeface="Cambria" pitchFamily="18" charset="0"/>
              </a:rPr>
              <a: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13:5</a:t>
            </a:r>
            <a:r>
              <a:rPr lang="en-US" sz="2400" b="1" dirty="0" smtClean="0">
                <a:latin typeface="Cambria" pitchFamily="18" charset="0"/>
              </a:rPr>
              <a:t>). </a:t>
            </a:r>
          </a:p>
          <a:p>
            <a:pPr indent="457200">
              <a:spcAft>
                <a:spcPts val="1200"/>
              </a:spcAft>
              <a:buClr>
                <a:srgbClr val="C00000"/>
              </a:buClr>
              <a:buSzPct val="90000"/>
              <a:tabLst>
                <a:tab pos="457200" algn="l"/>
              </a:tabLst>
            </a:pPr>
            <a:r>
              <a:rPr lang="en-US" sz="2400" b="1" dirty="0" smtClean="0">
                <a:latin typeface="Cambria" panose="02040503050406030204" pitchFamily="18" charset="0"/>
                <a:ea typeface="Cambria" panose="02040503050406030204" pitchFamily="18" charset="0"/>
              </a:rPr>
              <a:t>Like law students preparing to take the bar exam, Paul urges the Corinthians to </a:t>
            </a:r>
            <a:r>
              <a:rPr lang="en-US" sz="2400" b="1" i="1" dirty="0" smtClean="0">
                <a:latin typeface="Cambria" panose="02040503050406030204" pitchFamily="18" charset="0"/>
                <a:ea typeface="Cambria" panose="02040503050406030204" pitchFamily="18" charset="0"/>
              </a:rPr>
              <a:t>drill themselves </a:t>
            </a:r>
            <a:r>
              <a:rPr lang="en-US" sz="2400" b="1" dirty="0" smtClean="0">
                <a:latin typeface="Cambria" panose="02040503050406030204" pitchFamily="18" charset="0"/>
                <a:ea typeface="Cambria" panose="02040503050406030204" pitchFamily="18" charset="0"/>
              </a:rPr>
              <a:t>in preparation for Paul’s return. </a:t>
            </a:r>
          </a:p>
          <a:p>
            <a:pPr indent="457200">
              <a:spcAft>
                <a:spcPts val="1200"/>
              </a:spcAft>
              <a:buClr>
                <a:srgbClr val="C00000"/>
              </a:buClr>
              <a:buSzPct val="90000"/>
              <a:tabLst>
                <a:tab pos="457200" algn="l"/>
              </a:tabLst>
            </a:pPr>
            <a:r>
              <a:rPr lang="en-US" sz="2400" b="1" dirty="0" smtClean="0">
                <a:latin typeface="Cambria" panose="02040503050406030204" pitchFamily="18" charset="0"/>
                <a:ea typeface="Cambria" panose="02040503050406030204" pitchFamily="18" charset="0"/>
              </a:rPr>
              <a:t>The word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yourselves</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occurs </a:t>
            </a:r>
            <a:r>
              <a:rPr lang="en-US" sz="2400" b="1" u="sng" dirty="0" smtClean="0">
                <a:latin typeface="Cambria" panose="02040503050406030204" pitchFamily="18" charset="0"/>
                <a:ea typeface="Cambria" panose="02040503050406030204" pitchFamily="18" charset="0"/>
              </a:rPr>
              <a:t>three</a:t>
            </a:r>
            <a:r>
              <a:rPr lang="en-US" sz="2400" b="1" dirty="0" smtClean="0">
                <a:latin typeface="Cambria" panose="02040503050406030204" pitchFamily="18" charset="0"/>
                <a:ea typeface="Cambria" panose="02040503050406030204" pitchFamily="18" charset="0"/>
              </a:rPr>
              <a:t> times in verse five. The emphasis is on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each one</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of us individually, personally, and separately examining ourselves to see whether Jesus is, in reality, in us. </a:t>
            </a:r>
          </a:p>
          <a:p>
            <a:pPr indent="457200">
              <a:spcAft>
                <a:spcPts val="1200"/>
              </a:spcAft>
              <a:buClr>
                <a:srgbClr val="C00000"/>
              </a:buClr>
              <a:buSzPct val="90000"/>
              <a:tabLst>
                <a:tab pos="457200" algn="l"/>
              </a:tabLst>
            </a:pPr>
            <a:r>
              <a:rPr lang="en-US" sz="2400" b="1" dirty="0" smtClean="0">
                <a:latin typeface="Cambria" panose="02040503050406030204" pitchFamily="18" charset="0"/>
                <a:ea typeface="Cambria" panose="02040503050406030204" pitchFamily="18" charset="0"/>
              </a:rPr>
              <a:t>While, this relates to our initial conversion and salvation, it also refers to Christ working in and through us in our daily walk with Him.  </a:t>
            </a:r>
          </a:p>
        </p:txBody>
      </p:sp>
    </p:spTree>
    <p:extLst>
      <p:ext uri="{BB962C8B-B14F-4D97-AF65-F5344CB8AC3E}">
        <p14:creationId xmlns:p14="http://schemas.microsoft.com/office/powerpoint/2010/main" xmlns="" val="43230784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76200"/>
            <a:ext cx="868680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13:5-10</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2390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0" y="990601"/>
            <a:ext cx="8610600" cy="5386090"/>
          </a:xfrm>
          <a:prstGeom prst="rect">
            <a:avLst/>
          </a:prstGeom>
          <a:noFill/>
          <a:effectLst/>
        </p:spPr>
        <p:txBody>
          <a:bodyPr wrap="square" rtlCol="0">
            <a:spAutoFit/>
          </a:bodyPr>
          <a:lstStyle/>
          <a:p>
            <a:pPr indent="457200">
              <a:spcAft>
                <a:spcPts val="1200"/>
              </a:spcAft>
              <a:buClr>
                <a:srgbClr val="C00000"/>
              </a:buClr>
              <a:buSzPct val="90000"/>
              <a:tabLst>
                <a:tab pos="457200" algn="l"/>
              </a:tabLst>
            </a:pPr>
            <a:r>
              <a:rPr lang="en-US" sz="2400" b="1" dirty="0" smtClean="0">
                <a:latin typeface="Cambria" pitchFamily="18" charset="0"/>
              </a:rPr>
              <a:t>This test that Paul will conduct when he comes doesn’t ask: </a:t>
            </a:r>
          </a:p>
          <a:p>
            <a:pPr marL="274320" indent="457200">
              <a:spcAft>
                <a:spcPts val="1200"/>
              </a:spcAft>
              <a:buSzPct val="90000"/>
              <a:buFont typeface="Wingdings" pitchFamily="2" charset="2"/>
              <a:buChar char="Ø"/>
              <a:tabLst>
                <a:tab pos="457200" algn="l"/>
              </a:tabLst>
            </a:pPr>
            <a:r>
              <a:rPr lang="en-US" sz="2400" b="1" dirty="0" smtClean="0">
                <a:latin typeface="Cambria" pitchFamily="18" charset="0"/>
              </a:rPr>
              <a:t>How faithful we are to church attendance!</a:t>
            </a:r>
          </a:p>
          <a:p>
            <a:pPr marL="274320" indent="457200">
              <a:spcAft>
                <a:spcPts val="1200"/>
              </a:spcAft>
              <a:buSzPct val="90000"/>
              <a:buFont typeface="Wingdings" pitchFamily="2" charset="2"/>
              <a:buChar char="Ø"/>
              <a:tabLst>
                <a:tab pos="457200" algn="l"/>
              </a:tabLst>
            </a:pPr>
            <a:r>
              <a:rPr lang="en-US" sz="2400" b="1" dirty="0" smtClean="0">
                <a:latin typeface="Cambria" pitchFamily="18" charset="0"/>
              </a:rPr>
              <a:t>How well we pray!    </a:t>
            </a:r>
          </a:p>
          <a:p>
            <a:pPr marL="274320" indent="457200">
              <a:spcAft>
                <a:spcPts val="1200"/>
              </a:spcAft>
              <a:buSzPct val="90000"/>
              <a:buFont typeface="Wingdings" pitchFamily="2" charset="2"/>
              <a:buChar char="Ø"/>
              <a:tabLst>
                <a:tab pos="457200" algn="l"/>
              </a:tabLst>
            </a:pPr>
            <a:r>
              <a:rPr lang="en-US" sz="2400" b="1" dirty="0" smtClean="0">
                <a:latin typeface="Cambria" pitchFamily="18" charset="0"/>
              </a:rPr>
              <a:t>How many Bible verses we have memorized! </a:t>
            </a:r>
          </a:p>
          <a:p>
            <a:pPr indent="457200">
              <a:spcAft>
                <a:spcPts val="1200"/>
              </a:spcAft>
              <a:buClr>
                <a:srgbClr val="C00000"/>
              </a:buClr>
              <a:buSzPct val="90000"/>
              <a:tabLst>
                <a:tab pos="457200" algn="l"/>
              </a:tabLst>
            </a:pPr>
            <a:r>
              <a:rPr lang="en-US" sz="2400" b="1" dirty="0" smtClean="0">
                <a:latin typeface="Cambria" panose="02040503050406030204" pitchFamily="18" charset="0"/>
                <a:ea typeface="Cambria" panose="02040503050406030204" pitchFamily="18" charset="0"/>
              </a:rPr>
              <a:t>This essential exam determines whether we are genuinely standing within the circle of faith in Jesus Christ.  </a:t>
            </a:r>
          </a:p>
          <a:p>
            <a:pPr indent="457200">
              <a:spcAft>
                <a:spcPts val="1200"/>
              </a:spcAft>
              <a:buClr>
                <a:srgbClr val="C00000"/>
              </a:buClr>
              <a:buSzPct val="90000"/>
              <a:tabLst>
                <a:tab pos="457200" algn="l"/>
              </a:tabLst>
            </a:pPr>
            <a:r>
              <a:rPr lang="en-US" sz="2400" b="1" dirty="0" smtClean="0">
                <a:latin typeface="Cambria" panose="02040503050406030204" pitchFamily="18" charset="0"/>
                <a:ea typeface="Cambria" panose="02040503050406030204" pitchFamily="18" charset="0"/>
              </a:rPr>
              <a:t>This self-examination has three parts: </a:t>
            </a:r>
          </a:p>
          <a:p>
            <a:pPr marL="274320" indent="457200">
              <a:spcAft>
                <a:spcPts val="1200"/>
              </a:spcAft>
              <a:buSzPct val="90000"/>
              <a:buFont typeface="Wingdings" panose="05000000000000000000" pitchFamily="2" charset="2"/>
              <a:buChar char="Ø"/>
              <a:tabLst>
                <a:tab pos="457200" algn="l"/>
              </a:tabLst>
            </a:pPr>
            <a:r>
              <a:rPr lang="en-US" sz="2400" b="1" dirty="0" smtClean="0">
                <a:latin typeface="Cambria" panose="02040503050406030204" pitchFamily="18" charset="0"/>
                <a:ea typeface="Cambria" panose="02040503050406030204" pitchFamily="18" charset="0"/>
              </a:rPr>
              <a:t>The Test.  </a:t>
            </a:r>
          </a:p>
          <a:p>
            <a:pPr marL="274320" indent="457200">
              <a:spcAft>
                <a:spcPts val="1200"/>
              </a:spcAft>
              <a:buSzPct val="90000"/>
              <a:buFont typeface="Wingdings" panose="05000000000000000000" pitchFamily="2" charset="2"/>
              <a:buChar char="Ø"/>
              <a:tabLst>
                <a:tab pos="457200" algn="l"/>
              </a:tabLst>
            </a:pPr>
            <a:r>
              <a:rPr lang="en-US" sz="2400" b="1" dirty="0" smtClean="0">
                <a:latin typeface="Cambria" panose="02040503050406030204" pitchFamily="18" charset="0"/>
                <a:ea typeface="Cambria" panose="02040503050406030204" pitchFamily="18" charset="0"/>
              </a:rPr>
              <a:t>The Proof.   </a:t>
            </a:r>
          </a:p>
          <a:p>
            <a:pPr marL="274320" indent="457200">
              <a:spcAft>
                <a:spcPts val="1200"/>
              </a:spcAft>
              <a:buSzPct val="90000"/>
              <a:buFont typeface="Wingdings" panose="05000000000000000000" pitchFamily="2" charset="2"/>
              <a:buChar char="Ø"/>
              <a:tabLst>
                <a:tab pos="457200" algn="l"/>
              </a:tabLst>
            </a:pPr>
            <a:r>
              <a:rPr lang="en-US" sz="2400" b="1" dirty="0" smtClean="0">
                <a:latin typeface="Cambria" panose="02040503050406030204" pitchFamily="18" charset="0"/>
                <a:ea typeface="Cambria" panose="02040503050406030204" pitchFamily="18" charset="0"/>
              </a:rPr>
              <a:t>The Perception. </a:t>
            </a:r>
          </a:p>
        </p:txBody>
      </p:sp>
    </p:spTree>
    <p:extLst>
      <p:ext uri="{BB962C8B-B14F-4D97-AF65-F5344CB8AC3E}">
        <p14:creationId xmlns:p14="http://schemas.microsoft.com/office/powerpoint/2010/main" xmlns="" val="207049070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left)">
                                      <p:cBhvr>
                                        <p:cTn id="32" dur="10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left)">
                                      <p:cBhvr>
                                        <p:cTn id="37" dur="10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wipe(left)">
                                      <p:cBhvr>
                                        <p:cTn id="42" dur="10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wipe(left)">
                                      <p:cBhvr>
                                        <p:cTn id="47"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76200"/>
            <a:ext cx="868680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13:5-10</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2390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0" y="990601"/>
            <a:ext cx="8763000" cy="5170646"/>
          </a:xfrm>
          <a:prstGeom prst="rect">
            <a:avLst/>
          </a:prstGeom>
          <a:noFill/>
          <a:effectLst/>
        </p:spPr>
        <p:txBody>
          <a:bodyPr wrap="square" rtlCol="0">
            <a:spAutoFit/>
          </a:bodyPr>
          <a:lstStyle/>
          <a:p>
            <a:pPr indent="365125">
              <a:spcAft>
                <a:spcPts val="1200"/>
              </a:spcAft>
              <a:buClr>
                <a:srgbClr val="C00000"/>
              </a:buClr>
              <a:buSzPct val="90000"/>
              <a:tabLst>
                <a:tab pos="457200" algn="l"/>
              </a:tabLst>
            </a:pPr>
            <a:endParaRPr lang="en-US" sz="2400" b="1" dirty="0" smtClean="0">
              <a:latin typeface="Cambria" panose="02040503050406030204" pitchFamily="18" charset="0"/>
              <a:ea typeface="Cambria" panose="02040503050406030204" pitchFamily="18" charset="0"/>
            </a:endParaRPr>
          </a:p>
          <a:p>
            <a:pPr indent="365125">
              <a:spcAft>
                <a:spcPts val="1200"/>
              </a:spcAft>
              <a:buClr>
                <a:srgbClr val="C00000"/>
              </a:buClr>
              <a:buSzPct val="90000"/>
              <a:tabLst>
                <a:tab pos="457200" algn="l"/>
              </a:tabLst>
            </a:pPr>
            <a:endParaRPr lang="en-US" sz="2400" b="1" dirty="0">
              <a:latin typeface="Cambria" panose="02040503050406030204" pitchFamily="18" charset="0"/>
              <a:ea typeface="Cambria" panose="02040503050406030204" pitchFamily="18" charset="0"/>
            </a:endParaRPr>
          </a:p>
          <a:p>
            <a:pPr indent="365125">
              <a:spcAft>
                <a:spcPts val="1200"/>
              </a:spcAft>
              <a:buClr>
                <a:srgbClr val="C00000"/>
              </a:buClr>
              <a:buSzPct val="90000"/>
              <a:tabLst>
                <a:tab pos="457200" algn="l"/>
              </a:tabLst>
            </a:pPr>
            <a:endParaRPr lang="en-US" sz="2400" b="1" dirty="0" smtClean="0">
              <a:latin typeface="Cambria" panose="02040503050406030204" pitchFamily="18" charset="0"/>
              <a:ea typeface="Cambria" panose="02040503050406030204" pitchFamily="18" charset="0"/>
            </a:endParaRPr>
          </a:p>
          <a:p>
            <a:pPr indent="365125">
              <a:spcAft>
                <a:spcPts val="1200"/>
              </a:spcAft>
              <a:buClr>
                <a:srgbClr val="C00000"/>
              </a:buClr>
              <a:buSzPct val="90000"/>
              <a:tabLst>
                <a:tab pos="457200" algn="l"/>
              </a:tabLst>
            </a:pPr>
            <a:endParaRPr lang="en-US" sz="2400" b="1" dirty="0">
              <a:latin typeface="Cambria" panose="02040503050406030204" pitchFamily="18" charset="0"/>
              <a:ea typeface="Cambria" panose="02040503050406030204" pitchFamily="18" charset="0"/>
            </a:endParaRPr>
          </a:p>
          <a:p>
            <a:pPr indent="365125">
              <a:spcAft>
                <a:spcPts val="1200"/>
              </a:spcAft>
              <a:buClr>
                <a:srgbClr val="C00000"/>
              </a:buClr>
              <a:buSzPct val="90000"/>
              <a:tabLst>
                <a:tab pos="457200" algn="l"/>
              </a:tabLst>
            </a:pPr>
            <a:endParaRPr lang="en-US" sz="2400" b="1" dirty="0" smtClean="0">
              <a:latin typeface="Cambria" panose="02040503050406030204" pitchFamily="18" charset="0"/>
              <a:ea typeface="Cambria" panose="02040503050406030204" pitchFamily="18" charset="0"/>
            </a:endParaRPr>
          </a:p>
          <a:p>
            <a:pPr indent="365125">
              <a:spcAft>
                <a:spcPts val="1200"/>
              </a:spcAft>
              <a:buClr>
                <a:srgbClr val="C00000"/>
              </a:buClr>
              <a:buSzPct val="90000"/>
              <a:tabLst>
                <a:tab pos="457200" algn="l"/>
              </a:tabLst>
            </a:pPr>
            <a:endParaRPr lang="en-US" sz="2400" b="1" dirty="0">
              <a:latin typeface="Cambria" panose="02040503050406030204" pitchFamily="18" charset="0"/>
              <a:ea typeface="Cambria" panose="02040503050406030204" pitchFamily="18" charset="0"/>
            </a:endParaRPr>
          </a:p>
          <a:p>
            <a:pPr indent="365125">
              <a:spcAft>
                <a:spcPts val="1200"/>
              </a:spcAft>
              <a:buClr>
                <a:srgbClr val="C00000"/>
              </a:buClr>
              <a:buSzPct val="90000"/>
              <a:tabLst>
                <a:tab pos="457200" algn="l"/>
              </a:tabLst>
            </a:pPr>
            <a:endParaRPr lang="en-US" sz="2400" b="1" dirty="0" smtClean="0">
              <a:latin typeface="Cambria" panose="02040503050406030204" pitchFamily="18" charset="0"/>
              <a:ea typeface="Cambria" panose="02040503050406030204" pitchFamily="18" charset="0"/>
            </a:endParaRPr>
          </a:p>
          <a:p>
            <a:pPr indent="365125">
              <a:spcAft>
                <a:spcPts val="1200"/>
              </a:spcAft>
              <a:buClr>
                <a:srgbClr val="C00000"/>
              </a:buClr>
              <a:buSzPct val="90000"/>
              <a:tabLst>
                <a:tab pos="457200" algn="l"/>
              </a:tabLst>
            </a:pPr>
            <a:endParaRPr lang="en-US" sz="2400" b="1" dirty="0">
              <a:latin typeface="Cambria" panose="02040503050406030204" pitchFamily="18" charset="0"/>
              <a:ea typeface="Cambria" panose="02040503050406030204" pitchFamily="18" charset="0"/>
            </a:endParaRPr>
          </a:p>
          <a:p>
            <a:pPr indent="365125">
              <a:spcAft>
                <a:spcPts val="1200"/>
              </a:spcAft>
              <a:buClr>
                <a:srgbClr val="C00000"/>
              </a:buClr>
              <a:buSzPct val="90000"/>
              <a:tabLst>
                <a:tab pos="457200" algn="l"/>
              </a:tabLst>
            </a:pPr>
            <a:endParaRPr lang="en-US" sz="2400" b="1" dirty="0" smtClean="0">
              <a:latin typeface="Cambria" panose="02040503050406030204" pitchFamily="18" charset="0"/>
              <a:ea typeface="Cambria" panose="02040503050406030204" pitchFamily="18" charset="0"/>
            </a:endParaRPr>
          </a:p>
          <a:p>
            <a:pPr indent="365125">
              <a:spcAft>
                <a:spcPts val="1200"/>
              </a:spcAft>
              <a:buClr>
                <a:srgbClr val="C00000"/>
              </a:buClr>
              <a:buSzPct val="90000"/>
              <a:tabLst>
                <a:tab pos="457200" algn="l"/>
              </a:tabLst>
            </a:pPr>
            <a:endParaRPr lang="en-US" sz="2400" b="1" dirty="0" smtClean="0">
              <a:latin typeface="Cambria" panose="02040503050406030204" pitchFamily="18" charset="0"/>
              <a:ea typeface="Cambria" panose="02040503050406030204" pitchFamily="18"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rcRect l="952" t="1471" r="3810" b="2941"/>
          <a:stretch>
            <a:fillRect/>
          </a:stretch>
        </p:blipFill>
        <p:spPr>
          <a:xfrm>
            <a:off x="380999" y="1143000"/>
            <a:ext cx="8323385" cy="54102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50192032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76200"/>
            <a:ext cx="868680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13:5-10</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2390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0" y="961913"/>
            <a:ext cx="8763000" cy="5509200"/>
          </a:xfrm>
          <a:prstGeom prst="rect">
            <a:avLst/>
          </a:prstGeom>
          <a:noFill/>
          <a:effectLst/>
        </p:spPr>
        <p:txBody>
          <a:bodyPr wrap="square" rtlCol="0">
            <a:spAutoFit/>
          </a:bodyPr>
          <a:lstStyle/>
          <a:p>
            <a:pPr indent="457200">
              <a:spcAft>
                <a:spcPts val="1200"/>
              </a:spcAft>
              <a:buClr>
                <a:srgbClr val="C00000"/>
              </a:buClr>
              <a:buSzPct val="90000"/>
              <a:tabLst>
                <a:tab pos="457200" algn="l"/>
              </a:tabLst>
            </a:pPr>
            <a:r>
              <a:rPr lang="en-US" sz="2400" b="1" dirty="0" smtClean="0">
                <a:latin typeface="Cambria" pitchFamily="18" charset="0"/>
              </a:rPr>
              <a:t>Paul isn’t urging the Corinthians to doubt their salvation, although this passage is often taken that way.  </a:t>
            </a:r>
          </a:p>
          <a:p>
            <a:pPr indent="457200">
              <a:spcAft>
                <a:spcPts val="1200"/>
              </a:spcAft>
              <a:buClr>
                <a:srgbClr val="C00000"/>
              </a:buClr>
              <a:buSzPct val="90000"/>
              <a:tabLst>
                <a:tab pos="457200" algn="l"/>
              </a:tabLst>
            </a:pPr>
            <a:r>
              <a:rPr lang="en-US" sz="2400" b="1" dirty="0" smtClean="0">
                <a:latin typeface="Cambria" panose="02040503050406030204" pitchFamily="18" charset="0"/>
                <a:ea typeface="Cambria" panose="02040503050406030204" pitchFamily="18" charset="0"/>
              </a:rPr>
              <a:t>Paul believed that false teachers among the Corinthians lacked true faith in Christ, so for them these test would demonstrate that they did not have salvation. </a:t>
            </a:r>
          </a:p>
          <a:p>
            <a:pPr indent="457200">
              <a:spcAft>
                <a:spcPts val="1200"/>
              </a:spcAft>
              <a:buClr>
                <a:srgbClr val="C00000"/>
              </a:buClr>
              <a:buSzPct val="90000"/>
              <a:tabLst>
                <a:tab pos="457200" algn="l"/>
              </a:tabLst>
            </a:pPr>
            <a:r>
              <a:rPr lang="en-US" sz="2400" b="1" dirty="0" smtClean="0">
                <a:latin typeface="Cambria" panose="02040503050406030204" pitchFamily="18" charset="0"/>
                <a:ea typeface="Cambria" panose="02040503050406030204" pitchFamily="18" charset="0"/>
              </a:rPr>
              <a:t>The context of chapter 13 pertains to the Corinthians willingness to respond positively to Paul’s correction in the form of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spiritual growth</a:t>
            </a:r>
            <a:r>
              <a:rPr lang="en-US" sz="2400" b="1" i="1" dirty="0" smtClean="0">
                <a:latin typeface="Cambria" panose="02040503050406030204" pitchFamily="18" charset="0"/>
                <a:ea typeface="Cambria" panose="02040503050406030204" pitchFamily="18" charset="0"/>
              </a:rPr>
              <a:t>” or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sanctification.</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p>
          <a:p>
            <a:pPr indent="457200">
              <a:spcAft>
                <a:spcPts val="1200"/>
              </a:spcAft>
              <a:buClr>
                <a:srgbClr val="C00000"/>
              </a:buClr>
              <a:buSzPct val="90000"/>
              <a:tabLst>
                <a:tab pos="457200" algn="l"/>
              </a:tabLst>
            </a:pPr>
            <a:r>
              <a:rPr lang="en-US" sz="2400" b="1" dirty="0" smtClean="0">
                <a:latin typeface="Cambria" panose="02040503050406030204" pitchFamily="18" charset="0"/>
                <a:ea typeface="Cambria" panose="02040503050406030204" pitchFamily="18" charset="0"/>
              </a:rPr>
              <a:t>They would demonstrate the authenticity of their relationship with Christ when they responded positively to Christ’s commands through Paul. </a:t>
            </a:r>
          </a:p>
          <a:p>
            <a:pPr indent="457200">
              <a:spcAft>
                <a:spcPts val="1200"/>
              </a:spcAft>
              <a:buClr>
                <a:srgbClr val="C00000"/>
              </a:buClr>
              <a:buSzPct val="90000"/>
              <a:tabLst>
                <a:tab pos="457200" algn="l"/>
              </a:tabLst>
            </a:pPr>
            <a:r>
              <a:rPr lang="en-US" sz="2400" b="1" dirty="0" smtClean="0">
                <a:latin typeface="Cambria" panose="02040503050406030204" pitchFamily="18" charset="0"/>
                <a:ea typeface="Cambria" panose="02040503050406030204" pitchFamily="18" charset="0"/>
              </a:rPr>
              <a:t>When Paul encouraged the Corinthians to examine whether they were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 the faith.</a:t>
            </a:r>
            <a:r>
              <a:rPr lang="en-US" sz="2400" b="1" i="1" dirty="0" smtClean="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xmlns="" val="215560574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76200"/>
            <a:ext cx="868680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13:5-10</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2390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0" y="1021229"/>
            <a:ext cx="8736106" cy="5355312"/>
          </a:xfrm>
          <a:prstGeom prst="rect">
            <a:avLst/>
          </a:prstGeom>
          <a:noFill/>
          <a:effectLst/>
        </p:spPr>
        <p:txBody>
          <a:bodyPr wrap="square" rtlCol="0">
            <a:spAutoFit/>
          </a:bodyPr>
          <a:lstStyle/>
          <a:p>
            <a:pPr indent="365125">
              <a:spcAft>
                <a:spcPts val="1200"/>
              </a:spcAft>
              <a:buClr>
                <a:srgbClr val="C00000"/>
              </a:buClr>
              <a:buSzPct val="90000"/>
              <a:tabLst>
                <a:tab pos="457200" algn="l"/>
              </a:tabLst>
            </a:pPr>
            <a:r>
              <a:rPr lang="en-US" sz="2400" b="1" dirty="0" smtClean="0">
                <a:latin typeface="Cambria" panose="02040503050406030204" pitchFamily="18" charset="0"/>
                <a:ea typeface="Cambria" panose="02040503050406030204" pitchFamily="18" charset="0"/>
              </a:rPr>
              <a:t>It </a:t>
            </a:r>
            <a:r>
              <a:rPr lang="en-US" sz="2400" b="1" dirty="0">
                <a:latin typeface="Cambria" panose="02040503050406030204" pitchFamily="18" charset="0"/>
                <a:ea typeface="Cambria" panose="02040503050406030204" pitchFamily="18" charset="0"/>
              </a:rPr>
              <a:t>was his way of saying, </a:t>
            </a:r>
            <a:r>
              <a:rPr lang="en-US" sz="2400" b="1" i="1" dirty="0" smtClean="0">
                <a:latin typeface="Cambria" panose="02040503050406030204" pitchFamily="18" charset="0"/>
                <a:ea typeface="Cambria" panose="02040503050406030204" pitchFamily="18" charset="0"/>
              </a:rPr>
              <a:t>“Show </a:t>
            </a:r>
            <a:r>
              <a:rPr lang="en-US" sz="2400" b="1" i="1" dirty="0">
                <a:latin typeface="Cambria" panose="02040503050406030204" pitchFamily="18" charset="0"/>
                <a:ea typeface="Cambria" panose="02040503050406030204" pitchFamily="18" charset="0"/>
              </a:rPr>
              <a:t>me that you are a believer</a:t>
            </a:r>
            <a:r>
              <a:rPr lang="en-US" sz="2400" b="1" i="1" dirty="0" smtClean="0">
                <a:latin typeface="Cambria" panose="02040503050406030204" pitchFamily="18" charset="0"/>
                <a:ea typeface="Cambria" panose="02040503050406030204" pitchFamily="18" charset="0"/>
              </a:rPr>
              <a:t>. Live like it!  Obey the words of Christ!  Do those things that demonstrate without a doubt the sincerity of your faith.”</a:t>
            </a:r>
            <a:r>
              <a:rPr lang="en-US" sz="2400" b="1" dirty="0" smtClean="0">
                <a:latin typeface="Cambria" pitchFamily="18" charset="0"/>
              </a:rPr>
              <a:t>  </a:t>
            </a:r>
          </a:p>
          <a:p>
            <a:pPr indent="365125">
              <a:spcAft>
                <a:spcPts val="1200"/>
              </a:spcAft>
              <a:buClr>
                <a:srgbClr val="C00000"/>
              </a:buClr>
              <a:buSzPct val="90000"/>
              <a:tabLst>
                <a:tab pos="457200" algn="l"/>
              </a:tabLst>
            </a:pPr>
            <a:r>
              <a:rPr lang="en-US" sz="2400" b="1" dirty="0" smtClean="0">
                <a:latin typeface="Cambria" panose="02040503050406030204" pitchFamily="18" charset="0"/>
                <a:ea typeface="Cambria" panose="02040503050406030204" pitchFamily="18" charset="0"/>
              </a:rPr>
              <a:t>Paul hoped that after all his evidence and arguments authenticating the genuineness of his ministry, that the Corinthians would realize he and his fellow apostles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do not fail the test</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13:6</a:t>
            </a:r>
            <a:r>
              <a:rPr lang="en-US" sz="2400" b="1" dirty="0" smtClean="0">
                <a:latin typeface="Cambria" panose="02040503050406030204" pitchFamily="18" charset="0"/>
                <a:ea typeface="Cambria" panose="02040503050406030204" pitchFamily="18" charset="0"/>
              </a:rPr>
              <a:t>). </a:t>
            </a:r>
          </a:p>
          <a:p>
            <a:pPr indent="365125">
              <a:spcAft>
                <a:spcPts val="1200"/>
              </a:spcAft>
              <a:buClr>
                <a:srgbClr val="C00000"/>
              </a:buClr>
              <a:buSzPct val="90000"/>
              <a:tabLst>
                <a:tab pos="457200" algn="l"/>
              </a:tabLst>
            </a:pPr>
            <a:r>
              <a:rPr lang="en-US" sz="2400" b="1" dirty="0" smtClean="0">
                <a:latin typeface="Cambria" panose="02040503050406030204" pitchFamily="18" charset="0"/>
                <a:ea typeface="Cambria" panose="02040503050406030204" pitchFamily="18" charset="0"/>
              </a:rPr>
              <a:t>And because they clearly exhibited the attitudes and actions of devoted servants of Christ, they had the right to  ask the Corinthians to demonstrate their own authenticity.</a:t>
            </a:r>
          </a:p>
          <a:p>
            <a:pPr indent="365125">
              <a:spcAft>
                <a:spcPts val="1200"/>
              </a:spcAft>
              <a:buClr>
                <a:srgbClr val="C00000"/>
              </a:buClr>
              <a:buSzPct val="90000"/>
              <a:tabLst>
                <a:tab pos="457200" algn="l"/>
              </a:tabLst>
            </a:pPr>
            <a:r>
              <a:rPr lang="en-US" sz="2400" b="1" dirty="0" smtClean="0">
                <a:latin typeface="Cambria" panose="02040503050406030204" pitchFamily="18" charset="0"/>
                <a:ea typeface="Cambria" panose="02040503050406030204" pitchFamily="18" charset="0"/>
              </a:rPr>
              <a:t>Paul prays that the Corinthians pass the test, that they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do no wrong</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regardless of their attitudes toward the apostles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13:7</a:t>
            </a:r>
            <a:r>
              <a:rPr lang="en-US" sz="2400" b="1" dirty="0" smtClean="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xmlns="" val="93224775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76200"/>
            <a:ext cx="868680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13:5-10</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2390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190500" y="927100"/>
            <a:ext cx="8763000" cy="5828479"/>
          </a:xfrm>
          <a:prstGeom prst="rect">
            <a:avLst/>
          </a:prstGeom>
          <a:noFill/>
          <a:effectLst/>
        </p:spPr>
        <p:txBody>
          <a:bodyPr wrap="square" rtlCol="0">
            <a:spAutoFit/>
          </a:bodyPr>
          <a:lstStyle/>
          <a:p>
            <a:pPr indent="457200">
              <a:spcAft>
                <a:spcPts val="1200"/>
              </a:spcAft>
              <a:buClr>
                <a:srgbClr val="C00000"/>
              </a:buClr>
              <a:buSzPct val="90000"/>
              <a:tabLst>
                <a:tab pos="457200" algn="l"/>
              </a:tabLst>
            </a:pPr>
            <a:r>
              <a:rPr lang="en-US" sz="2400" b="1" dirty="0" smtClean="0">
                <a:latin typeface="Cambria" panose="02040503050406030204" pitchFamily="18" charset="0"/>
                <a:ea typeface="Cambria" panose="02040503050406030204" pitchFamily="18" charset="0"/>
              </a:rPr>
              <a:t>Paul is concerned that his students learn, not that he gains a reputation as a good teacher.  So, like all good teachers, He is committed to the pursuit of truth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13:8</a:t>
            </a:r>
            <a:r>
              <a:rPr lang="en-US" sz="2400" b="1" dirty="0" smtClean="0">
                <a:latin typeface="Cambria" panose="02040503050406030204" pitchFamily="18" charset="0"/>
                <a:ea typeface="Cambria" panose="02040503050406030204" pitchFamily="18" charset="0"/>
              </a:rPr>
              <a:t>). </a:t>
            </a:r>
            <a:endParaRPr lang="en-US" sz="2400" b="1" dirty="0" smtClean="0">
              <a:latin typeface="Cambria" pitchFamily="18" charset="0"/>
            </a:endParaRPr>
          </a:p>
          <a:p>
            <a:pPr indent="457200">
              <a:spcAft>
                <a:spcPts val="1200"/>
              </a:spcAft>
              <a:buClr>
                <a:srgbClr val="C00000"/>
              </a:buClr>
              <a:buSzPct val="90000"/>
              <a:tabLst>
                <a:tab pos="457200" algn="l"/>
              </a:tabLst>
            </a:pPr>
            <a:r>
              <a:rPr lang="en-US" sz="2400" b="1" dirty="0" smtClean="0">
                <a:latin typeface="Cambria" panose="02040503050406030204" pitchFamily="18" charset="0"/>
                <a:ea typeface="Cambria" panose="02040503050406030204" pitchFamily="18" charset="0"/>
              </a:rPr>
              <a:t>That’s why he could never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lower the standards</a:t>
            </a:r>
            <a:r>
              <a:rPr lang="en-US" sz="2400" b="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overlook accountability</a:t>
            </a:r>
            <a:r>
              <a:rPr lang="en-US" sz="2400" b="1" dirty="0" smtClean="0">
                <a:latin typeface="Cambria" panose="02040503050406030204" pitchFamily="18" charset="0"/>
                <a:ea typeface="Cambria" panose="02040503050406030204" pitchFamily="18" charset="0"/>
              </a:rPr>
              <a:t>, or let the Corinthians get away with their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slapdash attitudes </a:t>
            </a:r>
            <a:r>
              <a:rPr lang="en-US" sz="2400" b="1" dirty="0" smtClean="0">
                <a:latin typeface="Cambria" panose="02040503050406030204" pitchFamily="18" charset="0"/>
                <a:ea typeface="Cambria" panose="02040503050406030204" pitchFamily="18" charset="0"/>
              </a:rPr>
              <a:t>and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actions</a:t>
            </a:r>
            <a:r>
              <a:rPr lang="en-US" sz="2400" b="1" dirty="0" smtClean="0">
                <a:latin typeface="Cambria" panose="02040503050406030204" pitchFamily="18" charset="0"/>
                <a:ea typeface="Cambria" panose="02040503050406030204" pitchFamily="18" charset="0"/>
              </a:rPr>
              <a:t>. </a:t>
            </a:r>
          </a:p>
          <a:p>
            <a:pPr indent="457200">
              <a:spcAft>
                <a:spcPts val="1200"/>
              </a:spcAft>
              <a:buClr>
                <a:srgbClr val="C00000"/>
              </a:buClr>
              <a:buSzPct val="90000"/>
              <a:tabLst>
                <a:tab pos="457200" algn="l"/>
              </a:tabLst>
            </a:pPr>
            <a:r>
              <a:rPr lang="en-US" sz="2400" b="1" dirty="0" smtClean="0">
                <a:latin typeface="Cambria" panose="02040503050406030204" pitchFamily="18" charset="0"/>
                <a:ea typeface="Cambria" panose="02040503050406030204" pitchFamily="18" charset="0"/>
              </a:rPr>
              <a:t>Paul is one of those teachers who beams with delight when his students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get it</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when they become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mature</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in their learning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13:9</a:t>
            </a:r>
            <a:r>
              <a:rPr lang="en-US" sz="2400" b="1" dirty="0" smtClean="0">
                <a:latin typeface="Cambria" panose="02040503050406030204" pitchFamily="18" charset="0"/>
                <a:ea typeface="Cambria" panose="02040503050406030204" pitchFamily="18" charset="0"/>
              </a:rPr>
              <a:t>). </a:t>
            </a:r>
          </a:p>
          <a:p>
            <a:pPr indent="457200">
              <a:spcAft>
                <a:spcPts val="1200"/>
              </a:spcAft>
              <a:buClr>
                <a:srgbClr val="C00000"/>
              </a:buClr>
              <a:buSzPct val="90000"/>
              <a:tabLst>
                <a:tab pos="457200" algn="l"/>
              </a:tabLst>
            </a:pPr>
            <a:r>
              <a:rPr lang="en-US" sz="2400" b="1" dirty="0" smtClean="0">
                <a:latin typeface="Cambria" panose="02040503050406030204" pitchFamily="18" charset="0"/>
                <a:ea typeface="Cambria" panose="02040503050406030204" pitchFamily="18" charset="0"/>
              </a:rPr>
              <a:t>He didn’t want to show up with a rod of correction. He wants to build them up, not tear them down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13:10</a:t>
            </a:r>
            <a:r>
              <a:rPr lang="en-US" sz="2400" b="1" dirty="0" smtClean="0">
                <a:latin typeface="Cambria" panose="02040503050406030204" pitchFamily="18" charset="0"/>
                <a:ea typeface="Cambria" panose="02040503050406030204" pitchFamily="18" charset="0"/>
              </a:rPr>
              <a:t>). </a:t>
            </a:r>
          </a:p>
          <a:p>
            <a:pPr indent="457200">
              <a:spcAft>
                <a:spcPts val="1200"/>
              </a:spcAft>
              <a:buClr>
                <a:srgbClr val="C00000"/>
              </a:buClr>
              <a:buSzPct val="90000"/>
              <a:tabLst>
                <a:tab pos="457200" algn="l"/>
              </a:tabLst>
            </a:pPr>
            <a:r>
              <a:rPr lang="en-US" sz="2400" b="1" dirty="0" smtClean="0">
                <a:latin typeface="Cambria" panose="02040503050406030204" pitchFamily="18" charset="0"/>
                <a:ea typeface="Cambria" panose="02040503050406030204" pitchFamily="18" charset="0"/>
              </a:rPr>
              <a:t>How Paul showed up would depend on how well the Corinthians prepared themselves and the church, for the examination of their lives. </a:t>
            </a:r>
          </a:p>
        </p:txBody>
      </p:sp>
    </p:spTree>
    <p:extLst>
      <p:ext uri="{BB962C8B-B14F-4D97-AF65-F5344CB8AC3E}">
        <p14:creationId xmlns:p14="http://schemas.microsoft.com/office/powerpoint/2010/main" xmlns="" val="29776783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360605" y="1066800"/>
            <a:ext cx="8483749" cy="3200876"/>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91440" rIns="182880" bIns="91440" rtlCol="0">
            <a:spAutoFit/>
          </a:bodyPr>
          <a:lstStyle/>
          <a:p>
            <a:r>
              <a:rPr lang="en-US" sz="2800" b="1" baseline="30000" dirty="0" smtClean="0">
                <a:effectLst>
                  <a:outerShdw blurRad="38100" dist="38100" dir="2700000" algn="tl">
                    <a:srgbClr val="000000">
                      <a:alpha val="43137"/>
                    </a:srgbClr>
                  </a:outerShdw>
                </a:effectLst>
                <a:latin typeface="Georgia" panose="02040502050405020303" pitchFamily="18" charset="0"/>
              </a:rPr>
              <a:t>11</a:t>
            </a:r>
            <a:r>
              <a:rPr lang="en-US" sz="2800" i="1" dirty="0" smtClean="0">
                <a:latin typeface="Georgia" panose="02040502050405020303" pitchFamily="18" charset="0"/>
              </a:rPr>
              <a:t>Finally</a:t>
            </a:r>
            <a:r>
              <a:rPr lang="en-US" sz="2800" i="1" dirty="0">
                <a:latin typeface="Georgia" panose="02040502050405020303" pitchFamily="18" charset="0"/>
              </a:rPr>
              <a:t>, brethren, farewell.  Become complete.  Be of good comfort, be of one mind, live in peace; and the God of love and peace will be with you.  </a:t>
            </a:r>
            <a:r>
              <a:rPr lang="en-US" sz="2800" b="1" baseline="30000" dirty="0" smtClean="0">
                <a:effectLst>
                  <a:outerShdw blurRad="38100" dist="38100" dir="2700000" algn="tl">
                    <a:srgbClr val="000000">
                      <a:alpha val="43137"/>
                    </a:srgbClr>
                  </a:outerShdw>
                </a:effectLst>
                <a:latin typeface="Georgia" panose="02040502050405020303" pitchFamily="18" charset="0"/>
              </a:rPr>
              <a:t>12</a:t>
            </a:r>
            <a:r>
              <a:rPr lang="en-US" sz="2800" i="1" dirty="0" smtClean="0">
                <a:latin typeface="Georgia" panose="02040502050405020303" pitchFamily="18" charset="0"/>
              </a:rPr>
              <a:t>Greet </a:t>
            </a:r>
            <a:r>
              <a:rPr lang="en-US" sz="2800" i="1" dirty="0">
                <a:latin typeface="Georgia" panose="02040502050405020303" pitchFamily="18" charset="0"/>
              </a:rPr>
              <a:t>one another with a holy kiss.  </a:t>
            </a:r>
            <a:r>
              <a:rPr lang="en-US" sz="2800" b="1" baseline="30000" dirty="0" smtClean="0">
                <a:effectLst>
                  <a:outerShdw blurRad="38100" dist="38100" dir="2700000" algn="tl">
                    <a:srgbClr val="000000">
                      <a:alpha val="43137"/>
                    </a:srgbClr>
                  </a:outerShdw>
                </a:effectLst>
                <a:latin typeface="Georgia" panose="02040502050405020303" pitchFamily="18" charset="0"/>
              </a:rPr>
              <a:t>13</a:t>
            </a:r>
            <a:r>
              <a:rPr lang="en-US" sz="2800" i="1" dirty="0" smtClean="0">
                <a:latin typeface="Georgia" panose="02040502050405020303" pitchFamily="18" charset="0"/>
              </a:rPr>
              <a:t>All </a:t>
            </a:r>
            <a:r>
              <a:rPr lang="en-US" sz="2800" i="1" dirty="0">
                <a:latin typeface="Georgia" panose="02040502050405020303" pitchFamily="18" charset="0"/>
              </a:rPr>
              <a:t>the saints greet you.  </a:t>
            </a:r>
            <a:r>
              <a:rPr lang="en-US" sz="2800" b="1" baseline="30000" dirty="0" smtClean="0">
                <a:effectLst>
                  <a:outerShdw blurRad="38100" dist="38100" dir="2700000" algn="tl">
                    <a:srgbClr val="000000">
                      <a:alpha val="43137"/>
                    </a:srgbClr>
                  </a:outerShdw>
                </a:effectLst>
                <a:latin typeface="Georgia" panose="02040502050405020303" pitchFamily="18" charset="0"/>
              </a:rPr>
              <a:t>14</a:t>
            </a:r>
            <a:r>
              <a:rPr lang="en-US" sz="2800" i="1" dirty="0" smtClean="0">
                <a:latin typeface="Georgia" panose="02040502050405020303" pitchFamily="18" charset="0"/>
              </a:rPr>
              <a:t>The </a:t>
            </a:r>
            <a:r>
              <a:rPr lang="en-US" sz="2800" i="1" dirty="0">
                <a:latin typeface="Georgia" panose="02040502050405020303" pitchFamily="18" charset="0"/>
              </a:rPr>
              <a:t>grace of the Lord Jesus Christ, and the love of God, and the communion of the Holy Spirit be with you all.  Amen.</a:t>
            </a:r>
          </a:p>
        </p:txBody>
      </p:sp>
      <p:sp>
        <p:nvSpPr>
          <p:cNvPr id="6" name="Title 1"/>
          <p:cNvSpPr>
            <a:spLocks noGrp="1"/>
          </p:cNvSpPr>
          <p:nvPr>
            <p:ph type="title"/>
          </p:nvPr>
        </p:nvSpPr>
        <p:spPr>
          <a:xfrm>
            <a:off x="304800" y="108622"/>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13:11-14</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2390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281366897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2419" y="66488"/>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13:11-14</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2390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20038" y="1066800"/>
            <a:ext cx="8587741" cy="4985980"/>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As Paul closes this strong, firm, convicting letter to the Corinthians, in verses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a:t>
            </a:r>
            <a:r>
              <a:rPr lang="en-US" sz="2400" b="1" dirty="0" smtClean="0">
                <a:latin typeface="Cambria" panose="02040503050406030204" pitchFamily="18" charset="0"/>
                <a:ea typeface="Cambria" panose="02040503050406030204" pitchFamily="18" charset="0"/>
              </a:rPr>
              <a:t> and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12</a:t>
            </a:r>
            <a:r>
              <a:rPr lang="en-US" sz="2400" b="1" dirty="0" smtClean="0">
                <a:latin typeface="Cambria" panose="02040503050406030204" pitchFamily="18" charset="0"/>
                <a:ea typeface="Cambria" panose="02040503050406030204" pitchFamily="18" charset="0"/>
              </a:rPr>
              <a:t>, he provides </a:t>
            </a:r>
            <a:r>
              <a:rPr lang="en-US" sz="2400" b="1" u="sng" dirty="0" smtClean="0">
                <a:latin typeface="Cambria" panose="02040503050406030204" pitchFamily="18" charset="0"/>
                <a:ea typeface="Cambria" panose="02040503050406030204" pitchFamily="18" charset="0"/>
              </a:rPr>
              <a:t>six</a:t>
            </a:r>
            <a:r>
              <a:rPr lang="en-US" sz="2400" b="1" dirty="0" smtClean="0">
                <a:latin typeface="Cambria" panose="02040503050406030204" pitchFamily="18" charset="0"/>
                <a:ea typeface="Cambria" panose="02040503050406030204" pitchFamily="18" charset="0"/>
              </a:rPr>
              <a:t> practical commands on how all believers are to conduct their lives.</a:t>
            </a:r>
          </a:p>
          <a:p>
            <a:pPr indent="457200">
              <a:spcAft>
                <a:spcPts val="1200"/>
              </a:spcAft>
            </a:pPr>
            <a:r>
              <a:rPr lang="en-US" sz="2400" b="1" dirty="0" smtClean="0">
                <a:latin typeface="Cambria" panose="02040503050406030204" pitchFamily="18" charset="0"/>
                <a:ea typeface="Cambria" panose="02040503050406030204" pitchFamily="18" charset="0"/>
              </a:rPr>
              <a:t>He associates these </a:t>
            </a:r>
            <a:r>
              <a:rPr lang="en-US" sz="2400" b="1" u="sng" dirty="0" smtClean="0">
                <a:latin typeface="Cambria" panose="02040503050406030204" pitchFamily="18" charset="0"/>
                <a:ea typeface="Cambria" panose="02040503050406030204" pitchFamily="18" charset="0"/>
              </a:rPr>
              <a:t>six</a:t>
            </a:r>
            <a:r>
              <a:rPr lang="en-US" sz="2400" b="1" dirty="0" smtClean="0">
                <a:latin typeface="Cambria" panose="02040503050406030204" pitchFamily="18" charset="0"/>
                <a:ea typeface="Cambria" panose="02040503050406030204" pitchFamily="18" charset="0"/>
              </a:rPr>
              <a:t> exhortations with the powerful promise that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God of love and peace will be with you.</a:t>
            </a:r>
            <a:r>
              <a:rPr lang="en-US" sz="2400" b="1" i="1" dirty="0" smtClean="0">
                <a:latin typeface="Cambria" panose="02040503050406030204" pitchFamily="18" charset="0"/>
                <a:ea typeface="Cambria" panose="02040503050406030204" pitchFamily="18" charset="0"/>
              </a:rPr>
              <a:t>”</a:t>
            </a:r>
          </a:p>
          <a:p>
            <a:pPr indent="457200">
              <a:spcAft>
                <a:spcPts val="1200"/>
              </a:spcAft>
            </a:pP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First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Rejoice.  </a:t>
            </a:r>
            <a:r>
              <a:rPr lang="en-US" sz="2400" b="1" dirty="0" smtClean="0">
                <a:latin typeface="Cambria" panose="02040503050406030204" pitchFamily="18" charset="0"/>
                <a:ea typeface="Cambria" panose="02040503050406030204" pitchFamily="18" charset="0"/>
              </a:rPr>
              <a:t>A joyous response to life’s trying circumstances could only come if the Corinthians heeded Paul’s warnings and admonitions (13:11).</a:t>
            </a:r>
          </a:p>
          <a:p>
            <a:pPr indent="457200">
              <a:spcAft>
                <a:spcPts val="1200"/>
              </a:spcAft>
            </a:pPr>
            <a:r>
              <a:rPr lang="en-US" sz="2400" b="1" dirty="0" smtClean="0">
                <a:latin typeface="Cambria" panose="02040503050406030204" pitchFamily="18" charset="0"/>
                <a:ea typeface="Cambria" panose="02040503050406030204" pitchFamily="18" charset="0"/>
              </a:rPr>
              <a:t>If they heeded him, they would find freedom from the legalism of the Judaizers, liberty from the consequences of unrepentant sin, and laughter from the deep-down joy of the Holy Spirit.  </a:t>
            </a:r>
          </a:p>
        </p:txBody>
      </p:sp>
    </p:spTree>
    <p:extLst>
      <p:ext uri="{BB962C8B-B14F-4D97-AF65-F5344CB8AC3E}">
        <p14:creationId xmlns:p14="http://schemas.microsoft.com/office/powerpoint/2010/main" xmlns="" val="72492085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76200"/>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13:11-14</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15200" y="14605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22730" y="933151"/>
            <a:ext cx="8572500" cy="5509200"/>
          </a:xfrm>
          <a:prstGeom prst="rect">
            <a:avLst/>
          </a:prstGeom>
          <a:noFill/>
          <a:effectLst/>
        </p:spPr>
        <p:txBody>
          <a:bodyPr wrap="square" rtlCol="0">
            <a:spAutoFit/>
          </a:bodyPr>
          <a:lstStyle/>
          <a:p>
            <a:pPr>
              <a:spcAft>
                <a:spcPts val="1200"/>
              </a:spcAft>
              <a:tabLst>
                <a:tab pos="457200" algn="l"/>
              </a:tabLst>
            </a:pP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Second</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Be made complete. </a:t>
            </a:r>
            <a:r>
              <a:rPr lang="en-US" sz="2400" b="1" dirty="0" smtClean="0">
                <a:latin typeface="Cambria" panose="02040503050406030204" pitchFamily="18" charset="0"/>
                <a:ea typeface="Cambria" panose="02040503050406030204" pitchFamily="18" charset="0"/>
              </a:rPr>
              <a:t>The Greek word </a:t>
            </a:r>
            <a:r>
              <a:rPr lang="en-US" sz="2400" b="1" i="1" u="sng" dirty="0" err="1">
                <a:latin typeface="Cambria" panose="02040503050406030204" pitchFamily="18" charset="0"/>
                <a:ea typeface="Cambria" panose="02040503050406030204" pitchFamily="18" charset="0"/>
              </a:rPr>
              <a:t>katartízō</a:t>
            </a:r>
            <a:r>
              <a:rPr lang="en-US" sz="2400" b="1" i="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refers to being ready or prepared, supplying what is missing to bring about full usefulness (13:11).</a:t>
            </a:r>
          </a:p>
          <a:p>
            <a:pPr>
              <a:spcAft>
                <a:spcPts val="1200"/>
              </a:spcAft>
              <a:tabLst>
                <a:tab pos="457200" algn="l"/>
              </a:tabLst>
            </a:pP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The Corinthians were to be ready for anything – especially ready to change false beliefs and repent of   wrong practices. </a:t>
            </a:r>
            <a:r>
              <a:rPr lang="en-US" sz="2400" b="1" dirty="0">
                <a:latin typeface="Cambria" panose="02040503050406030204" pitchFamily="18" charset="0"/>
                <a:ea typeface="Cambria" panose="02040503050406030204" pitchFamily="18" charset="0"/>
              </a:rPr>
              <a:t>	</a:t>
            </a:r>
            <a:endParaRPr lang="en-US" sz="2400" b="1" dirty="0" smtClean="0">
              <a:latin typeface="Cambria" panose="02040503050406030204" pitchFamily="18" charset="0"/>
              <a:ea typeface="Cambria" panose="02040503050406030204" pitchFamily="18" charset="0"/>
            </a:endParaRPr>
          </a:p>
          <a:p>
            <a:pPr>
              <a:spcAft>
                <a:spcPts val="1200"/>
              </a:spcAft>
              <a:tabLst>
                <a:tab pos="457200" algn="l"/>
              </a:tabLst>
            </a:pP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Third</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Be comforted.  </a:t>
            </a:r>
            <a:r>
              <a:rPr lang="en-US" sz="2400" b="1" dirty="0" smtClean="0">
                <a:latin typeface="Cambria" panose="02040503050406030204" pitchFamily="18" charset="0"/>
                <a:ea typeface="Cambria" panose="02040503050406030204" pitchFamily="18" charset="0"/>
              </a:rPr>
              <a:t>The Greek word used here is </a:t>
            </a:r>
            <a:r>
              <a:rPr lang="en-US" sz="2400" b="1" i="1" dirty="0" err="1" smtClean="0">
                <a:latin typeface="Cambria" panose="02040503050406030204" pitchFamily="18" charset="0"/>
                <a:ea typeface="Cambria" panose="02040503050406030204" pitchFamily="18" charset="0"/>
              </a:rPr>
              <a:t>parakaléō</a:t>
            </a:r>
            <a:r>
              <a:rPr lang="en-US" sz="2400" b="1" i="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translated in its other sense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be admonished . . .  respond to the plea which this epistle conveys</a:t>
            </a:r>
            <a:r>
              <a:rPr lang="en-US" sz="2400" b="1" i="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(13:11). </a:t>
            </a:r>
          </a:p>
          <a:p>
            <a:pPr>
              <a:spcAft>
                <a:spcPts val="1200"/>
              </a:spcAft>
              <a:tabLst>
                <a:tab pos="457200" algn="l"/>
              </a:tabLst>
            </a:pP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In other words, comfort would come when the Corinthians heeded Paul’s exhortation. </a:t>
            </a:r>
            <a:endParaRPr lang="en-US" sz="2400" b="1" dirty="0">
              <a:latin typeface="Cambria" panose="02040503050406030204" pitchFamily="18" charset="0"/>
              <a:ea typeface="Cambria" panose="02040503050406030204" pitchFamily="18" charset="0"/>
            </a:endParaRPr>
          </a:p>
          <a:p>
            <a:pPr>
              <a:spcAft>
                <a:spcPts val="1200"/>
              </a:spcAft>
              <a:tabLst>
                <a:tab pos="457200" algn="l"/>
              </a:tabLst>
            </a:pP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Fourth</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Be like-minded.  </a:t>
            </a:r>
            <a:r>
              <a:rPr lang="en-US" sz="2400" b="1" dirty="0">
                <a:latin typeface="Cambria" panose="02040503050406030204" pitchFamily="18" charset="0"/>
                <a:ea typeface="Cambria" panose="02040503050406030204" pitchFamily="18" charset="0"/>
              </a:rPr>
              <a:t>Literally, </a:t>
            </a:r>
            <a:r>
              <a:rPr lang="en-US" sz="2400" b="1" dirty="0" smtClean="0">
                <a:latin typeface="Cambria" panose="02040503050406030204" pitchFamily="18" charset="0"/>
                <a:ea typeface="Cambria" panose="02040503050406030204" pitchFamily="18" charset="0"/>
              </a:rPr>
              <a:t>means the </a:t>
            </a:r>
            <a:r>
              <a:rPr lang="en-US" sz="2400" b="1" dirty="0">
                <a:latin typeface="Cambria" panose="02040503050406030204" pitchFamily="18" charset="0"/>
                <a:ea typeface="Cambria" panose="02040503050406030204" pitchFamily="18" charset="0"/>
              </a:rPr>
              <a:t>Corinthians were to </a:t>
            </a:r>
            <a:r>
              <a:rPr lang="en-US" sz="2400" b="1" i="1" dirty="0">
                <a:latin typeface="Cambria" panose="02040503050406030204" pitchFamily="18" charset="0"/>
                <a:ea typeface="Cambria" panose="02040503050406030204" pitchFamily="18" charset="0"/>
              </a:rPr>
              <a:t>“</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think the same things</a:t>
            </a:r>
            <a:r>
              <a:rPr lang="en-US" sz="2400" b="1" i="1" dirty="0">
                <a:latin typeface="Cambria" panose="02040503050406030204" pitchFamily="18" charset="0"/>
                <a:ea typeface="Cambria" panose="02040503050406030204" pitchFamily="18" charset="0"/>
              </a:rPr>
              <a:t>”</a:t>
            </a:r>
            <a:r>
              <a:rPr lang="en-US" sz="2400" b="1" dirty="0">
                <a:latin typeface="Cambria" panose="02040503050406030204" pitchFamily="18" charset="0"/>
                <a:ea typeface="Cambria" panose="02040503050406030204" pitchFamily="18" charset="0"/>
              </a:rPr>
              <a:t> (13:11).</a:t>
            </a:r>
            <a:endParaRPr lang="en-US" sz="240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55269782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a:spLocks noGrp="1"/>
          </p:cNvSpPr>
          <p:nvPr>
            <p:ph type="title"/>
          </p:nvPr>
        </p:nvSpPr>
        <p:spPr>
          <a:xfrm>
            <a:off x="348223" y="104140"/>
            <a:ext cx="853440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Introduction</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15200" y="152400"/>
            <a:ext cx="1528482" cy="774700"/>
          </a:xfrm>
          <a:prstGeom prst="rect">
            <a:avLst/>
          </a:prstGeom>
          <a:noFill/>
          <a:ln w="9525">
            <a:noFill/>
            <a:miter lim="800000"/>
            <a:headEnd/>
            <a:tailEnd/>
          </a:ln>
          <a:effectLst>
            <a:outerShdw dist="38100" dir="2700000" rotWithShape="0">
              <a:srgbClr val="808080">
                <a:alpha val="42998"/>
              </a:srgbClr>
            </a:outerShdw>
          </a:effectLst>
        </p:spPr>
      </p:pic>
      <p:sp>
        <p:nvSpPr>
          <p:cNvPr id="7" name="TextBox 6"/>
          <p:cNvSpPr txBox="1"/>
          <p:nvPr/>
        </p:nvSpPr>
        <p:spPr>
          <a:xfrm>
            <a:off x="293034" y="1066800"/>
            <a:ext cx="8644778" cy="5709255"/>
          </a:xfrm>
          <a:prstGeom prst="rect">
            <a:avLst/>
          </a:prstGeom>
          <a:solidFill>
            <a:srgbClr val="FCF2D4"/>
          </a:solidFill>
          <a:ln>
            <a:solidFill>
              <a:schemeClr val="bg1">
                <a:alpha val="0"/>
              </a:schemeClr>
            </a:solidFill>
          </a:ln>
          <a:effectLst/>
        </p:spPr>
        <p:txBody>
          <a:bodyPr wrap="square" rtlCol="0">
            <a:spAutoFit/>
          </a:bodyPr>
          <a:lstStyle/>
          <a:p>
            <a:pPr indent="457200">
              <a:spcAft>
                <a:spcPts val="1200"/>
              </a:spcAft>
              <a:tabLst>
                <a:tab pos="457200" algn="l"/>
              </a:tabLst>
            </a:pPr>
            <a:r>
              <a:rPr lang="en-US" sz="2300" b="1" dirty="0" smtClean="0">
                <a:latin typeface="Cambria" panose="02040503050406030204" pitchFamily="18" charset="0"/>
                <a:ea typeface="Cambria" panose="02040503050406030204" pitchFamily="18" charset="0"/>
              </a:rPr>
              <a:t>In our final study of Second</a:t>
            </a:r>
            <a:r>
              <a:rPr lang="en-US" sz="2300" b="1" dirty="0" smtClean="0">
                <a:solidFill>
                  <a:srgbClr val="C00000"/>
                </a:solidFill>
                <a:latin typeface="Cambria" panose="02040503050406030204" pitchFamily="18" charset="0"/>
                <a:ea typeface="Cambria" panose="02040503050406030204" pitchFamily="18" charset="0"/>
              </a:rPr>
              <a:t> </a:t>
            </a:r>
            <a:r>
              <a:rPr lang="en-US" sz="2300" b="1" dirty="0" smtClean="0">
                <a:latin typeface="Cambria" panose="02040503050406030204" pitchFamily="18" charset="0"/>
                <a:ea typeface="Cambria" panose="02040503050406030204" pitchFamily="18" charset="0"/>
              </a:rPr>
              <a:t>Corinthians remember the themes of this letter revolves around the </a:t>
            </a:r>
            <a:r>
              <a:rPr lang="en-US" sz="23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theological</a:t>
            </a:r>
            <a:r>
              <a:rPr lang="en-US" sz="23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concepts</a:t>
            </a:r>
            <a:r>
              <a:rPr lang="en-US" sz="23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00" b="1" dirty="0" smtClean="0">
                <a:latin typeface="Cambria" panose="02040503050406030204" pitchFamily="18" charset="0"/>
                <a:ea typeface="Cambria" panose="02040503050406030204" pitchFamily="18" charset="0"/>
              </a:rPr>
              <a:t>and the </a:t>
            </a:r>
            <a:r>
              <a:rPr lang="en-US" sz="23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practical</a:t>
            </a:r>
            <a:r>
              <a:rPr lang="en-US" sz="23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aspects</a:t>
            </a:r>
            <a:r>
              <a:rPr lang="en-US" sz="23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00" b="1" dirty="0" smtClean="0">
                <a:latin typeface="Cambria" panose="02040503050406030204" pitchFamily="18" charset="0"/>
                <a:ea typeface="Cambria" panose="02040503050406030204" pitchFamily="18" charset="0"/>
              </a:rPr>
              <a:t>of Christian living.</a:t>
            </a:r>
          </a:p>
          <a:p>
            <a:pPr indent="457200">
              <a:spcAft>
                <a:spcPts val="1200"/>
              </a:spcAft>
              <a:tabLst>
                <a:tab pos="457200" algn="l"/>
              </a:tabLst>
            </a:pPr>
            <a:r>
              <a:rPr lang="en-US" sz="2300" b="1" dirty="0" smtClean="0">
                <a:latin typeface="Cambria" panose="02040503050406030204" pitchFamily="18" charset="0"/>
                <a:ea typeface="Cambria" panose="02040503050406030204" pitchFamily="18" charset="0"/>
              </a:rPr>
              <a:t>The primary issue in Corinth was their failure to recognize authentic ministry and to submit to apostolic authority. Paul wrote this letter to provide guidance and encouragement to help the church navigates the challenges that influenced their </a:t>
            </a:r>
            <a:r>
              <a:rPr lang="en-US" sz="23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unity</a:t>
            </a:r>
            <a:r>
              <a:rPr lang="en-US" sz="2300" b="1" dirty="0" smtClean="0">
                <a:latin typeface="Cambria" panose="02040503050406030204" pitchFamily="18" charset="0"/>
                <a:ea typeface="Cambria" panose="02040503050406030204" pitchFamily="18" charset="0"/>
              </a:rPr>
              <a:t>, </a:t>
            </a:r>
            <a:r>
              <a:rPr lang="en-US" sz="23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discipline</a:t>
            </a:r>
            <a:r>
              <a:rPr lang="en-US" sz="2300" b="1" dirty="0" smtClean="0">
                <a:latin typeface="Cambria" panose="02040503050406030204" pitchFamily="18" charset="0"/>
                <a:ea typeface="Cambria" panose="02040503050406030204" pitchFamily="18" charset="0"/>
              </a:rPr>
              <a:t>, </a:t>
            </a:r>
            <a:r>
              <a:rPr lang="en-US" sz="2300" b="1" i="1" dirty="0" smtClean="0">
                <a:latin typeface="Cambria" panose="02040503050406030204" pitchFamily="18" charset="0"/>
                <a:ea typeface="Cambria" panose="02040503050406030204" pitchFamily="18" charset="0"/>
              </a:rPr>
              <a:t>and </a:t>
            </a:r>
            <a:r>
              <a:rPr lang="en-US" sz="23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spiritual growth.</a:t>
            </a:r>
          </a:p>
          <a:p>
            <a:pPr indent="457200">
              <a:spcAft>
                <a:spcPts val="1200"/>
              </a:spcAft>
              <a:tabLst>
                <a:tab pos="457200" algn="l"/>
              </a:tabLst>
            </a:pPr>
            <a:r>
              <a:rPr lang="en-US" sz="9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00" b="1" dirty="0" smtClean="0">
                <a:latin typeface="Cambria" panose="02040503050406030204" pitchFamily="18" charset="0"/>
                <a:ea typeface="Cambria" panose="02040503050406030204" pitchFamily="18" charset="0"/>
              </a:rPr>
              <a:t>In our final lesson, Paul concludes his message to the church in Corinth, in a powerful call for accountability, self-examination, </a:t>
            </a:r>
            <a:r>
              <a:rPr lang="en-US" sz="2300" b="1" dirty="0">
                <a:latin typeface="Cambria" panose="02040503050406030204" pitchFamily="18" charset="0"/>
                <a:ea typeface="Cambria" panose="02040503050406030204" pitchFamily="18" charset="0"/>
              </a:rPr>
              <a:t>unity, and love.  He balances his authoritative warnings with pastoral care and a heartfelt desire for the Corinthians’ </a:t>
            </a:r>
            <a:r>
              <a:rPr lang="en-US" sz="2300" b="1" dirty="0" smtClean="0">
                <a:latin typeface="Cambria" panose="02040503050406030204" pitchFamily="18" charset="0"/>
                <a:ea typeface="Cambria" panose="02040503050406030204" pitchFamily="18" charset="0"/>
              </a:rPr>
              <a:t>spiritual </a:t>
            </a:r>
            <a:r>
              <a:rPr lang="en-US" sz="2300" b="1" dirty="0">
                <a:latin typeface="Cambria" panose="02040503050406030204" pitchFamily="18" charset="0"/>
                <a:ea typeface="Cambria" panose="02040503050406030204" pitchFamily="18" charset="0"/>
              </a:rPr>
              <a:t>restoration and </a:t>
            </a:r>
            <a:r>
              <a:rPr lang="en-US" sz="2300" b="1" dirty="0" smtClean="0">
                <a:latin typeface="Cambria" panose="02040503050406030204" pitchFamily="18" charset="0"/>
                <a:ea typeface="Cambria" panose="02040503050406030204" pitchFamily="18" charset="0"/>
              </a:rPr>
              <a:t>continued growth</a:t>
            </a:r>
            <a:r>
              <a:rPr lang="en-US" sz="2300" b="1" dirty="0">
                <a:latin typeface="Cambria" panose="02040503050406030204" pitchFamily="18" charset="0"/>
                <a:ea typeface="Cambria" panose="02040503050406030204" pitchFamily="18" charset="0"/>
              </a:rPr>
              <a:t>.  He closes with a profound blessing, encapsulating the essence of Christian faith and community.</a:t>
            </a:r>
          </a:p>
        </p:txBody>
      </p:sp>
    </p:spTree>
    <p:extLst>
      <p:ext uri="{BB962C8B-B14F-4D97-AF65-F5344CB8AC3E}">
        <p14:creationId xmlns:p14="http://schemas.microsoft.com/office/powerpoint/2010/main" xmlns="" val="12839272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76200"/>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13:11-14</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15200" y="14605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943162"/>
            <a:ext cx="8572500" cy="5416868"/>
          </a:xfrm>
          <a:prstGeom prst="rect">
            <a:avLst/>
          </a:prstGeom>
          <a:noFill/>
          <a:effectLst/>
        </p:spPr>
        <p:txBody>
          <a:bodyPr wrap="square" rtlCol="0">
            <a:spAutoFit/>
          </a:bodyPr>
          <a:lstStyle/>
          <a:p>
            <a:pPr>
              <a:spcAft>
                <a:spcPts val="600"/>
              </a:spcAft>
              <a:tabLst>
                <a:tab pos="457200" algn="l"/>
              </a:tabLst>
            </a:pPr>
            <a:r>
              <a:rPr lang="en-US" sz="2400" b="1" dirty="0" smtClean="0">
                <a:latin typeface="Cambria" panose="02040503050406030204" pitchFamily="18" charset="0"/>
                <a:ea typeface="Cambria" panose="02040503050406030204" pitchFamily="18" charset="0"/>
              </a:rPr>
              <a:t>	This excludes things like </a:t>
            </a:r>
            <a:r>
              <a:rPr lang="en-US" sz="2400" b="1" i="1" dirty="0" smtClean="0">
                <a:latin typeface="Cambria" panose="02040503050406030204" pitchFamily="18" charset="0"/>
                <a:ea typeface="Cambria" panose="02040503050406030204" pitchFamily="18" charset="0"/>
              </a:rPr>
              <a:t>rebellion</a:t>
            </a:r>
            <a:r>
              <a:rPr lang="en-US" sz="2400" b="1" dirty="0" smtClean="0">
                <a:latin typeface="Cambria" panose="02040503050406030204" pitchFamily="18" charset="0"/>
                <a:ea typeface="Cambria" panose="02040503050406030204" pitchFamily="18" charset="0"/>
              </a:rPr>
              <a:t> and </a:t>
            </a:r>
            <a:r>
              <a:rPr lang="en-US" sz="2400" b="1" i="1" dirty="0" smtClean="0">
                <a:latin typeface="Cambria" panose="02040503050406030204" pitchFamily="18" charset="0"/>
                <a:ea typeface="Cambria" panose="02040503050406030204" pitchFamily="18" charset="0"/>
              </a:rPr>
              <a:t>conflict</a:t>
            </a:r>
            <a:r>
              <a:rPr lang="en-US" sz="2400" b="1" dirty="0" smtClean="0">
                <a:latin typeface="Cambria" panose="02040503050406030204" pitchFamily="18" charset="0"/>
                <a:ea typeface="Cambria" panose="02040503050406030204" pitchFamily="18" charset="0"/>
              </a:rPr>
              <a:t>, and it eradicates </a:t>
            </a:r>
            <a:r>
              <a:rPr lang="en-US" sz="2400" b="1" i="1" dirty="0" smtClean="0">
                <a:latin typeface="Cambria" panose="02040503050406030204" pitchFamily="18" charset="0"/>
                <a:ea typeface="Cambria" panose="02040503050406030204" pitchFamily="18" charset="0"/>
              </a:rPr>
              <a:t>schisms</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factions</a:t>
            </a:r>
            <a:r>
              <a:rPr lang="en-US" sz="2400" b="1" dirty="0" smtClean="0">
                <a:latin typeface="Cambria" panose="02040503050406030204" pitchFamily="18" charset="0"/>
                <a:ea typeface="Cambria" panose="02040503050406030204" pitchFamily="18" charset="0"/>
              </a:rPr>
              <a:t>, and harsh </a:t>
            </a:r>
            <a:r>
              <a:rPr lang="en-US" sz="2400" b="1" i="1" dirty="0" smtClean="0">
                <a:latin typeface="Cambria" panose="02040503050406030204" pitchFamily="18" charset="0"/>
                <a:ea typeface="Cambria" panose="02040503050406030204" pitchFamily="18" charset="0"/>
              </a:rPr>
              <a:t>controversies</a:t>
            </a:r>
            <a:r>
              <a:rPr lang="en-US" sz="2400" b="1" dirty="0" smtClean="0">
                <a:latin typeface="Cambria" panose="02040503050406030204" pitchFamily="18" charset="0"/>
                <a:ea typeface="Cambria" panose="02040503050406030204" pitchFamily="18" charset="0"/>
              </a:rPr>
              <a:t>. </a:t>
            </a:r>
            <a:endPar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a:spcAft>
                <a:spcPts val="600"/>
              </a:spcAft>
              <a:tabLst>
                <a:tab pos="457200" algn="l"/>
              </a:tabLst>
            </a:pPr>
            <a:r>
              <a:rPr lang="en-US" sz="2400" b="1" dirty="0" smtClean="0">
                <a:latin typeface="Cambria" panose="02040503050406030204" pitchFamily="18" charset="0"/>
                <a:ea typeface="Cambria" panose="02040503050406030204" pitchFamily="18" charset="0"/>
              </a:rPr>
              <a:t>	When we are like-minded toward Christ, we will be like-minded toward others – </a:t>
            </a:r>
            <a:r>
              <a:rPr lang="en-US" sz="2400" b="1" i="1" dirty="0" smtClean="0">
                <a:latin typeface="Cambria" panose="02040503050406030204" pitchFamily="18" charset="0"/>
                <a:ea typeface="Cambria" panose="02040503050406030204" pitchFamily="18" charset="0"/>
              </a:rPr>
              <a:t>unselfish</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transparent</a:t>
            </a:r>
            <a:r>
              <a:rPr lang="en-US" sz="2400" b="1" dirty="0" smtClean="0">
                <a:latin typeface="Cambria" panose="02040503050406030204" pitchFamily="18" charset="0"/>
                <a:ea typeface="Cambria" panose="02040503050406030204" pitchFamily="18" charset="0"/>
              </a:rPr>
              <a:t>, and </a:t>
            </a:r>
            <a:r>
              <a:rPr lang="en-US" sz="2400" b="1" i="1" dirty="0" smtClean="0">
                <a:latin typeface="Cambria" panose="02040503050406030204" pitchFamily="18" charset="0"/>
                <a:ea typeface="Cambria" panose="02040503050406030204" pitchFamily="18" charset="0"/>
              </a:rPr>
              <a:t>supportive</a:t>
            </a:r>
            <a:r>
              <a:rPr lang="en-US" sz="2400" b="1" dirty="0" smtClean="0">
                <a:latin typeface="Cambria" panose="02040503050406030204" pitchFamily="18" charset="0"/>
                <a:ea typeface="Cambria" panose="02040503050406030204" pitchFamily="18" charset="0"/>
              </a:rPr>
              <a:t>. </a:t>
            </a:r>
          </a:p>
          <a:p>
            <a:pPr>
              <a:spcAft>
                <a:spcPts val="600"/>
              </a:spcAft>
              <a:tabLst>
                <a:tab pos="457200" algn="l"/>
              </a:tabLst>
            </a:pPr>
            <a:endParaRPr lang="en-US" sz="900" b="1" dirty="0" smtClean="0">
              <a:latin typeface="Cambria" panose="02040503050406030204" pitchFamily="18" charset="0"/>
              <a:ea typeface="Cambria" panose="02040503050406030204" pitchFamily="18" charset="0"/>
            </a:endParaRPr>
          </a:p>
          <a:p>
            <a:pPr>
              <a:spcAft>
                <a:spcPts val="600"/>
              </a:spcAft>
              <a:tabLst>
                <a:tab pos="457200" algn="l"/>
              </a:tabLst>
            </a:pP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Fifth</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Live in Peace </a:t>
            </a:r>
            <a:r>
              <a:rPr lang="en-US" sz="2400" b="1" dirty="0" smtClean="0">
                <a:latin typeface="Cambria" panose="02040503050406030204" pitchFamily="18" charset="0"/>
                <a:ea typeface="Cambria" panose="02040503050406030204" pitchFamily="18" charset="0"/>
              </a:rPr>
              <a:t>(13:11).  This was Paul’s goal for     all the churches – that they bear with one another without conflict. </a:t>
            </a:r>
          </a:p>
          <a:p>
            <a:pPr>
              <a:spcAft>
                <a:spcPts val="600"/>
              </a:spcAft>
              <a:tabLst>
                <a:tab pos="457200" algn="l"/>
              </a:tabLst>
            </a:pP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Sadly, neither the church in Corinth nor most churches throughout history, even into our own day, have completely modeled this. </a:t>
            </a:r>
          </a:p>
          <a:p>
            <a:pPr>
              <a:spcAft>
                <a:spcPts val="1200"/>
              </a:spcAft>
              <a:tabLst>
                <a:tab pos="457200" algn="l"/>
              </a:tabLst>
            </a:pP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Yet,  we must all strive for peace in our relationships with fellow members of the body of Christ. </a:t>
            </a:r>
          </a:p>
        </p:txBody>
      </p:sp>
    </p:spTree>
    <p:extLst>
      <p:ext uri="{BB962C8B-B14F-4D97-AF65-F5344CB8AC3E}">
        <p14:creationId xmlns:p14="http://schemas.microsoft.com/office/powerpoint/2010/main" xmlns="" val="374654791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10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left)">
                                      <p:cBhvr>
                                        <p:cTn id="22" dur="10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wipe(left)">
                                      <p:cBhvr>
                                        <p:cTn id="27"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76200"/>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13:11-14</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15200" y="14605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990600"/>
            <a:ext cx="8572500" cy="5139869"/>
          </a:xfrm>
          <a:prstGeom prst="rect">
            <a:avLst/>
          </a:prstGeom>
          <a:noFill/>
          <a:effectLst/>
        </p:spPr>
        <p:txBody>
          <a:bodyPr wrap="square" rtlCol="0">
            <a:spAutoFit/>
          </a:bodyPr>
          <a:lstStyle/>
          <a:p>
            <a:pPr indent="457200">
              <a:spcAft>
                <a:spcPts val="1200"/>
              </a:spcAft>
              <a:tabLst>
                <a:tab pos="457200" algn="l"/>
              </a:tabLst>
            </a:pP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Sixth</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Greet one another with a holy kiss </a:t>
            </a:r>
            <a:r>
              <a:rPr lang="en-US" sz="2400" b="1" dirty="0">
                <a:latin typeface="Cambria" panose="02040503050406030204" pitchFamily="18" charset="0"/>
                <a:ea typeface="Cambria" panose="02040503050406030204" pitchFamily="18" charset="0"/>
              </a:rPr>
              <a:t>(13:12</a:t>
            </a:r>
            <a:r>
              <a:rPr lang="en-US" sz="2400" b="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Paul desires was that the Corinthians concretely express their affection for each other, not merely feel or say it. </a:t>
            </a:r>
            <a:endPar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So to greet with a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holy kiss</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which could have several expression in today’s culture.</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 Might take on the form of a comforting embrace, an arm around another’s shoulders, a reassuring pat on the back.</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Or a number of other tangible way such as a gift of affection or appreciation.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Then after Paul extends a greeting from all the saints with him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13:13</a:t>
            </a:r>
            <a:r>
              <a:rPr lang="en-US" sz="2400" b="1" dirty="0" smtClean="0">
                <a:latin typeface="Cambria" panose="02040503050406030204" pitchFamily="18" charset="0"/>
                <a:ea typeface="Cambria" panose="02040503050406030204" pitchFamily="18" charset="0"/>
              </a:rPr>
              <a:t>).  He </a:t>
            </a:r>
            <a:r>
              <a:rPr lang="en-US" sz="2400" b="1" dirty="0">
                <a:latin typeface="Cambria" panose="02040503050406030204" pitchFamily="18" charset="0"/>
                <a:ea typeface="Cambria" panose="02040503050406030204" pitchFamily="18" charset="0"/>
              </a:rPr>
              <a:t>ends this grand epistle with a beautiful triune blessing. </a:t>
            </a:r>
            <a:r>
              <a:rPr lang="en-US" sz="2400" b="1" dirty="0" smtClean="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xmlns="" val="99418790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76200"/>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13:11-14</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15200" y="14605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066800"/>
            <a:ext cx="8572500" cy="4185761"/>
          </a:xfrm>
          <a:prstGeom prst="rect">
            <a:avLst/>
          </a:prstGeom>
          <a:noFill/>
          <a:effectLst/>
        </p:spPr>
        <p:txBody>
          <a:bodyPr wrap="square" rtlCol="0">
            <a:spAutoFit/>
          </a:bodyPr>
          <a:lstStyle/>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What a fitting way to conclude our journey through this second letter to the Corinthians.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Recalling the </a:t>
            </a:r>
            <a:r>
              <a:rPr lang="en-US" sz="2400" b="1" i="1" dirty="0" smtClean="0">
                <a:latin typeface="Cambria" panose="02040503050406030204" pitchFamily="18" charset="0"/>
                <a:ea typeface="Cambria" panose="02040503050406030204" pitchFamily="18" charset="0"/>
              </a:rPr>
              <a:t>grace</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love</a:t>
            </a:r>
            <a:r>
              <a:rPr lang="en-US" sz="2400" b="1" dirty="0" smtClean="0">
                <a:latin typeface="Cambria" panose="02040503050406030204" pitchFamily="18" charset="0"/>
                <a:ea typeface="Cambria" panose="02040503050406030204" pitchFamily="18" charset="0"/>
              </a:rPr>
              <a:t>, and the </a:t>
            </a:r>
            <a:r>
              <a:rPr lang="en-US" sz="2400" b="1" i="1" dirty="0" smtClean="0">
                <a:latin typeface="Cambria" panose="02040503050406030204" pitchFamily="18" charset="0"/>
                <a:ea typeface="Cambria" panose="02040503050406030204" pitchFamily="18" charset="0"/>
              </a:rPr>
              <a:t>fellowship</a:t>
            </a:r>
            <a:r>
              <a:rPr lang="en-US" sz="2400" b="1" dirty="0" smtClean="0">
                <a:latin typeface="Cambria" panose="02040503050406030204" pitchFamily="18" charset="0"/>
                <a:ea typeface="Cambria" panose="02040503050406030204" pitchFamily="18" charset="0"/>
              </a:rPr>
              <a:t> we enjoy through our eternal relationship with the triune God.</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The one true God, The Father!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Through His Son Jesus The Christ!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By the power of the indwelling Holy Spirit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13:14</a:t>
            </a:r>
            <a:r>
              <a:rPr lang="en-US" sz="2400" b="1" dirty="0" smtClean="0">
                <a:latin typeface="Cambria" panose="02040503050406030204" pitchFamily="18" charset="0"/>
                <a:ea typeface="Cambria" panose="02040503050406030204" pitchFamily="18" charset="0"/>
              </a:rPr>
              <a:t>).  </a:t>
            </a:r>
          </a:p>
          <a:p>
            <a:pPr indent="457200">
              <a:spcAft>
                <a:spcPts val="1200"/>
              </a:spcAft>
              <a:tabLst>
                <a:tab pos="457200" algn="l"/>
              </a:tabLst>
            </a:pP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May the grace of the Lord Jesus Christ, the love of God, and the fellowship of the Holy Spirit, be with you all.</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xmlns="" val="23032554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left)">
                                      <p:cBhvr>
                                        <p:cTn id="32"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 name="Rectangle 1"/>
          <p:cNvSpPr/>
          <p:nvPr/>
        </p:nvSpPr>
        <p:spPr>
          <a:xfrm>
            <a:off x="762000" y="914400"/>
            <a:ext cx="7315200" cy="3231654"/>
          </a:xfrm>
          <a:prstGeom prst="rect">
            <a:avLst/>
          </a:prstGeom>
          <a:effectLst>
            <a:outerShdw blurRad="50800" dist="38100" dir="18900000" algn="bl" rotWithShape="0">
              <a:prstClr val="black">
                <a:alpha val="60000"/>
              </a:prstClr>
            </a:outerShdw>
          </a:effectLst>
        </p:spPr>
        <p:txBody>
          <a:bodyPr wrap="square">
            <a:spAutoFit/>
          </a:bodyPr>
          <a:lstStyle/>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Applications</a:t>
            </a:r>
          </a:p>
          <a:p>
            <a:pPr lvl="0" algn="ctr">
              <a:spcBef>
                <a:spcPct val="0"/>
              </a:spcBef>
              <a:defRPr/>
            </a:pPr>
            <a:r>
              <a:rPr lang="en-US" sz="60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Of the</a:t>
            </a:r>
          </a:p>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lesson</a:t>
            </a:r>
            <a:endParaRPr lang="en-US" sz="88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endParaRPr>
          </a:p>
        </p:txBody>
      </p:sp>
      <p:sp>
        <p:nvSpPr>
          <p:cNvPr id="3" name="TextBox 2"/>
          <p:cNvSpPr txBox="1"/>
          <p:nvPr/>
        </p:nvSpPr>
        <p:spPr>
          <a:xfrm>
            <a:off x="304800" y="4800600"/>
            <a:ext cx="8610600" cy="615553"/>
          </a:xfrm>
          <a:prstGeom prst="rect">
            <a:avLst/>
          </a:prstGeom>
          <a:noFill/>
          <a:effectLst>
            <a:outerShdw blurRad="38100" dist="25400" dir="18900000" algn="bl" rotWithShape="0">
              <a:schemeClr val="tx1"/>
            </a:outerShdw>
          </a:effectLst>
        </p:spPr>
        <p:txBody>
          <a:bodyPr wrap="square" rtlCol="0">
            <a:spAutoFit/>
          </a:bodyPr>
          <a:lstStyle/>
          <a:p>
            <a:pPr algn="ctr"/>
            <a:r>
              <a:rPr lang="en-US" sz="3400" b="1" i="1" dirty="0" smtClean="0">
                <a:solidFill>
                  <a:schemeClr val="bg1"/>
                </a:solidFill>
                <a:effectLst>
                  <a:outerShdw blurRad="38100" dist="38100" dir="2700000" algn="tl">
                    <a:srgbClr val="000000">
                      <a:alpha val="43137"/>
                    </a:srgbClr>
                  </a:outerShdw>
                </a:effectLst>
                <a:latin typeface="Constantia" pitchFamily="18" charset="0"/>
              </a:rPr>
              <a:t>Two Reminders to Retain the Message</a:t>
            </a:r>
            <a:endParaRPr lang="en-US" sz="3400" b="1" i="1" dirty="0">
              <a:solidFill>
                <a:schemeClr val="bg1"/>
              </a:solidFill>
              <a:effectLst>
                <a:outerShdw blurRad="38100" dist="38100" dir="2700000" algn="tl">
                  <a:srgbClr val="000000">
                    <a:alpha val="43137"/>
                  </a:srgbClr>
                </a:outerShdw>
              </a:effectLst>
              <a:latin typeface="Constantia" pitchFamily="18" charset="0"/>
            </a:endParaRPr>
          </a:p>
        </p:txBody>
      </p:sp>
    </p:spTree>
    <p:extLst>
      <p:ext uri="{BB962C8B-B14F-4D97-AF65-F5344CB8AC3E}">
        <p14:creationId xmlns:p14="http://schemas.microsoft.com/office/powerpoint/2010/main" xmlns="" val="13535651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42875"/>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normAutofit/>
          </a:bodyPr>
          <a:lstStyle/>
          <a:p>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1800" dirty="0" smtClean="0">
                <a:effectLst>
                  <a:outerShdw blurRad="38100" dist="38100" dir="2700000" algn="tl">
                    <a:srgbClr val="000000">
                      <a:alpha val="43137"/>
                    </a:srgbClr>
                  </a:outerShdw>
                </a:effectLst>
                <a:latin typeface="Britannic Bold" panose="020B0903060703020204" pitchFamily="34" charset="0"/>
              </a:rPr>
              <a:t>two reminders to retain the message</a:t>
            </a:r>
            <a:endParaRPr lang="en-US" sz="1800" dirty="0">
              <a:effectLst>
                <a:outerShdw blurRad="38100" dist="38100" dir="2700000" algn="tl">
                  <a:srgbClr val="000000">
                    <a:alpha val="43137"/>
                  </a:srgbClr>
                </a:outerShdw>
              </a:effectLst>
              <a:latin typeface="Britannic Bold" panose="020B0903060703020204"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76160" y="19113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066799"/>
            <a:ext cx="8610600" cy="5724644"/>
          </a:xfrm>
          <a:prstGeom prst="rect">
            <a:avLst/>
          </a:prstGeom>
          <a:noFill/>
          <a:effectLst/>
        </p:spPr>
        <p:txBody>
          <a:bodyPr wrap="square" rtlCol="0">
            <a:spAutoFit/>
          </a:bodyPr>
          <a:lstStyle/>
          <a:p>
            <a:pPr indent="457200">
              <a:spcAft>
                <a:spcPts val="1200"/>
              </a:spcAft>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 closing Swindoll</a:t>
            </a:r>
            <a:r>
              <a:rPr lang="en-US" sz="2400" b="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says . . .</a:t>
            </a:r>
            <a:r>
              <a:rPr lang="en-US" sz="2400" b="1" dirty="0" smtClean="0">
                <a:latin typeface="Cambria" panose="02040503050406030204" pitchFamily="18" charset="0"/>
                <a:ea typeface="Cambria" panose="02040503050406030204" pitchFamily="18" charset="0"/>
              </a:rPr>
              <a:t>  Paul second letter to the Corinthians ends with wonderful words that remind us that the entire </a:t>
            </a:r>
            <a:r>
              <a:rPr lang="en-US" sz="2400" b="1" i="1" dirty="0" smtClean="0">
                <a:latin typeface="Cambria" panose="02040503050406030204" pitchFamily="18" charset="0"/>
                <a:ea typeface="Cambria" panose="02040503050406030204" pitchFamily="18" charset="0"/>
              </a:rPr>
              <a:t>Godhead—</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Father</a:t>
            </a:r>
            <a:r>
              <a:rPr lang="en-US" sz="2400" b="1" i="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Son</a:t>
            </a:r>
            <a:r>
              <a:rPr lang="en-US" sz="2400" b="1" i="1" dirty="0" smtClean="0">
                <a:latin typeface="Cambria" panose="02040503050406030204" pitchFamily="18" charset="0"/>
                <a:ea typeface="Cambria" panose="02040503050406030204" pitchFamily="18" charset="0"/>
              </a:rPr>
              <a:t>, and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Holy Spirit</a:t>
            </a:r>
            <a:r>
              <a:rPr lang="en-US" sz="2400" b="1" dirty="0" smtClean="0">
                <a:latin typeface="Cambria" panose="02040503050406030204" pitchFamily="18" charset="0"/>
                <a:ea typeface="Cambria" panose="02040503050406030204" pitchFamily="18" charset="0"/>
              </a:rPr>
              <a:t>—is involved in our salvation and Christian lives.</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The entire book of second Corinthians, has given us timely reminders of timeless truths regarding the calling we have in ministry to one another.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While it’s hard to put our arms around all we’ve learned during our study, these two reminders should help us retain the overall message of this book.</a:t>
            </a:r>
          </a:p>
          <a:p>
            <a:pPr indent="457200">
              <a:spcAft>
                <a:spcPts val="1200"/>
              </a:spcAft>
              <a:tabLst>
                <a:tab pos="457200" algn="l"/>
              </a:tabLst>
            </a:pP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First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release the love of God wherever you may be.</a:t>
            </a:r>
            <a:r>
              <a:rPr lang="en-US" sz="2400" b="1" dirty="0" smtClean="0">
                <a:latin typeface="Cambria" panose="02040503050406030204" pitchFamily="18" charset="0"/>
                <a:ea typeface="Cambria" panose="02040503050406030204" pitchFamily="18" charset="0"/>
              </a:rPr>
              <a:t>  Paul did that with the Corinthians. When they were going astray, he lassoed their wayward hearts and corralled them back into the fold. </a:t>
            </a:r>
          </a:p>
        </p:txBody>
      </p:sp>
    </p:spTree>
    <p:extLst>
      <p:ext uri="{BB962C8B-B14F-4D97-AF65-F5344CB8AC3E}">
        <p14:creationId xmlns:p14="http://schemas.microsoft.com/office/powerpoint/2010/main" xmlns="" val="2937193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9560" y="1066800"/>
            <a:ext cx="8610600" cy="5509200"/>
          </a:xfrm>
          <a:prstGeom prst="rect">
            <a:avLst/>
          </a:prstGeom>
          <a:noFill/>
          <a:effectLst/>
        </p:spPr>
        <p:txBody>
          <a:bodyPr wrap="square" rtlCol="0">
            <a:spAutoFit/>
          </a:bodyPr>
          <a:lstStyle/>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Yet he did it in love.  Yes, there were some sharp words of confrontation, but even these were inspired by his deep love for, and devotion to, the Corinthians.</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When you release the love of God, it will serve as a magnet, drawing even the most hardened, cynical, or rebellious sinner back to the heart of God. </a:t>
            </a:r>
          </a:p>
          <a:p>
            <a:pPr indent="457200">
              <a:spcAft>
                <a:spcPts val="1200"/>
              </a:spcAft>
              <a:tabLst>
                <a:tab pos="457200" algn="l"/>
              </a:tabLst>
            </a:pP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Second</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remember the love of God, whatever may happen to you.  </a:t>
            </a:r>
            <a:r>
              <a:rPr lang="en-US" sz="2400" b="1" dirty="0" smtClean="0">
                <a:latin typeface="Cambria" panose="02040503050406030204" pitchFamily="18" charset="0"/>
                <a:ea typeface="Cambria" panose="02040503050406030204" pitchFamily="18" charset="0"/>
              </a:rPr>
              <a:t>Many of us have gone or are going through some extremely tough times. </a:t>
            </a:r>
            <a:endParaRPr lang="en-US" sz="2400" b="1" dirty="0">
              <a:latin typeface="Cambria" panose="02040503050406030204" pitchFamily="18" charset="0"/>
              <a:ea typeface="Cambria" panose="02040503050406030204" pitchFamily="18" charset="0"/>
            </a:endParaRP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Your life has imploded, and you have had to face trying circumstance you are not sure you can endure.  Paul, too, passed through these stages of life and ministry.</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And God was with him every step of the way.</a:t>
            </a:r>
          </a:p>
        </p:txBody>
      </p:sp>
      <p:sp>
        <p:nvSpPr>
          <p:cNvPr id="8" name="Title 1"/>
          <p:cNvSpPr>
            <a:spLocks noGrp="1"/>
          </p:cNvSpPr>
          <p:nvPr>
            <p:ph type="title"/>
          </p:nvPr>
        </p:nvSpPr>
        <p:spPr>
          <a:xfrm>
            <a:off x="289560" y="112059"/>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normAutofit/>
          </a:bodyPr>
          <a:lstStyle/>
          <a:p>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1800" dirty="0">
                <a:effectLst>
                  <a:outerShdw blurRad="38100" dist="38100" dir="2700000" algn="tl">
                    <a:srgbClr val="000000">
                      <a:alpha val="43137"/>
                    </a:srgbClr>
                  </a:outerShdw>
                </a:effectLst>
                <a:latin typeface="Britannic Bold" panose="020B0903060703020204" pitchFamily="34" charset="0"/>
              </a:rPr>
              <a:t>two reminders to retain the message</a:t>
            </a:r>
          </a:p>
        </p:txBody>
      </p:sp>
      <p:pic>
        <p:nvPicPr>
          <p:cNvPr id="9" name="Picture 5" descr="Scroll.png"/>
          <p:cNvPicPr>
            <a:picLocks noChangeAspect="1"/>
          </p:cNvPicPr>
          <p:nvPr/>
        </p:nvPicPr>
        <p:blipFill>
          <a:blip r:embed="rId3" cstate="print"/>
          <a:srcRect/>
          <a:stretch>
            <a:fillRect/>
          </a:stretch>
        </p:blipFill>
        <p:spPr bwMode="auto">
          <a:xfrm>
            <a:off x="7360920" y="173766"/>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10371976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9560" y="1066800"/>
            <a:ext cx="8549640" cy="4616648"/>
          </a:xfrm>
          <a:prstGeom prst="rect">
            <a:avLst/>
          </a:prstGeom>
          <a:noFill/>
          <a:effectLst/>
        </p:spPr>
        <p:txBody>
          <a:bodyPr wrap="square" rtlCol="0">
            <a:spAutoFit/>
          </a:bodyPr>
          <a:lstStyle/>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Never forget this vital fact: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God is there in the midst of your struggles.  He knows your pain.  God loves you with such depth that He gave His </a:t>
            </a:r>
            <a:r>
              <a:rPr lang="en-US" sz="2400" b="1" smtClean="0">
                <a:latin typeface="Cambria" panose="02040503050406030204" pitchFamily="18" charset="0"/>
                <a:ea typeface="Cambria" panose="02040503050406030204" pitchFamily="18" charset="0"/>
              </a:rPr>
              <a:t>only begotten Son </a:t>
            </a:r>
            <a:r>
              <a:rPr lang="en-US" sz="2400" b="1" dirty="0" smtClean="0">
                <a:latin typeface="Cambria" panose="02040503050406030204" pitchFamily="18" charset="0"/>
                <a:ea typeface="Cambria" panose="02040503050406030204" pitchFamily="18" charset="0"/>
              </a:rPr>
              <a:t>to redeem you from sin, death, and despair.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And God sent His Spirit to draw you closer into fellowship with Him and to unite you to His body, the church.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If you can remember the light of His love when darkness closes in, the message of second Corinthians will have done it work in your life. </a:t>
            </a:r>
          </a:p>
        </p:txBody>
      </p:sp>
      <p:sp>
        <p:nvSpPr>
          <p:cNvPr id="8" name="Title 1"/>
          <p:cNvSpPr>
            <a:spLocks noGrp="1"/>
          </p:cNvSpPr>
          <p:nvPr>
            <p:ph type="title"/>
          </p:nvPr>
        </p:nvSpPr>
        <p:spPr>
          <a:xfrm>
            <a:off x="289560" y="112059"/>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normAutofit/>
          </a:bodyPr>
          <a:lstStyle/>
          <a:p>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1800" dirty="0">
                <a:effectLst>
                  <a:outerShdw blurRad="38100" dist="38100" dir="2700000" algn="tl">
                    <a:srgbClr val="000000">
                      <a:alpha val="43137"/>
                    </a:srgbClr>
                  </a:outerShdw>
                </a:effectLst>
                <a:latin typeface="Britannic Bold" panose="020B0903060703020204" pitchFamily="34" charset="0"/>
              </a:rPr>
              <a:t>two reminders to retain the message</a:t>
            </a:r>
          </a:p>
        </p:txBody>
      </p:sp>
      <p:pic>
        <p:nvPicPr>
          <p:cNvPr id="9" name="Picture 5" descr="Scroll.png"/>
          <p:cNvPicPr>
            <a:picLocks noChangeAspect="1"/>
          </p:cNvPicPr>
          <p:nvPr/>
        </p:nvPicPr>
        <p:blipFill>
          <a:blip r:embed="rId3" cstate="print"/>
          <a:srcRect/>
          <a:stretch>
            <a:fillRect/>
          </a:stretch>
        </p:blipFill>
        <p:spPr bwMode="auto">
          <a:xfrm>
            <a:off x="7360920" y="173766"/>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34069483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1447800" y="914400"/>
            <a:ext cx="6172200" cy="5350042"/>
          </a:xfrm>
          <a:prstGeom prst="rect">
            <a:avLst/>
          </a:prstGeom>
          <a:ln>
            <a:noFill/>
          </a:ln>
          <a:effectLst>
            <a:outerShdw blurRad="190500" algn="tl" rotWithShape="0">
              <a:srgbClr val="000000">
                <a:alpha val="70000"/>
              </a:srgbClr>
            </a:outerShdw>
          </a:effectLst>
        </p:spPr>
      </p:pic>
      <p:pic>
        <p:nvPicPr>
          <p:cNvPr id="6" name="Picture 5" descr="Photo of Jesus2.jpg"/>
          <p:cNvPicPr>
            <a:picLocks noChangeAspect="1"/>
          </p:cNvPicPr>
          <p:nvPr/>
        </p:nvPicPr>
        <p:blipFill>
          <a:blip r:embed="rId3" cstate="print"/>
          <a:srcRect t="2051" b="14872"/>
          <a:stretch>
            <a:fillRect/>
          </a:stretch>
        </p:blipFill>
        <p:spPr>
          <a:xfrm>
            <a:off x="1219200" y="228600"/>
            <a:ext cx="6629400" cy="6409592"/>
          </a:xfrm>
          <a:prstGeom prst="rect">
            <a:avLst/>
          </a:prstGeom>
          <a:ln>
            <a:noFill/>
          </a:ln>
          <a:effectLst>
            <a:outerShdw blurRad="190500" algn="tl" rotWithShape="0">
              <a:srgbClr val="000000">
                <a:alpha val="70000"/>
              </a:srgbClr>
            </a:outerShdw>
          </a:effectLst>
        </p:spPr>
      </p:pic>
      <p:sp>
        <p:nvSpPr>
          <p:cNvPr id="5" name="TextBox 4"/>
          <p:cNvSpPr txBox="1"/>
          <p:nvPr/>
        </p:nvSpPr>
        <p:spPr>
          <a:xfrm>
            <a:off x="533400" y="5105400"/>
            <a:ext cx="7848600" cy="584775"/>
          </a:xfrm>
          <a:prstGeom prst="rect">
            <a:avLst/>
          </a:prstGeom>
          <a:noFill/>
          <a:effectLst>
            <a:outerShdw blurRad="12700" dist="25400" dir="18600000" algn="bl" rotWithShape="0">
              <a:schemeClr val="tx1"/>
            </a:outerShdw>
          </a:effectLst>
        </p:spPr>
        <p:txBody>
          <a:bodyPr wrap="square" rtlCol="0">
            <a:spAutoFit/>
          </a:bodyPr>
          <a:lstStyle/>
          <a:p>
            <a:pPr algn="ctr"/>
            <a:r>
              <a:rPr lang="en-US" sz="3200" b="1" dirty="0" smtClean="0">
                <a:ln w="10160">
                  <a:solidFill>
                    <a:schemeClr val="accent5"/>
                  </a:solidFill>
                  <a:prstDash val="solid"/>
                </a:ln>
                <a:solidFill>
                  <a:srgbClr val="FFFF00"/>
                </a:solidFill>
                <a:effectLst>
                  <a:outerShdw blurRad="38100" dist="38100" dir="2700000" algn="tl">
                    <a:srgbClr val="000000">
                      <a:alpha val="43137"/>
                    </a:srgbClr>
                  </a:outerShdw>
                </a:effectLst>
                <a:latin typeface="Bodoni MT" pitchFamily="18" charset="0"/>
                <a:cs typeface="Calibri" panose="020F0502020204030204" pitchFamily="34" charset="0"/>
              </a:rPr>
              <a:t>Passing The Test Of Faith</a:t>
            </a:r>
            <a:endParaRPr lang="en-US" sz="3200" b="1" dirty="0">
              <a:ln w="10160">
                <a:solidFill>
                  <a:schemeClr val="accent5"/>
                </a:solidFill>
                <a:prstDash val="solid"/>
              </a:ln>
              <a:solidFill>
                <a:srgbClr val="FFFF00"/>
              </a:solidFill>
              <a:effectLst>
                <a:outerShdw blurRad="38100" dist="38100" dir="2700000" algn="tl">
                  <a:srgbClr val="000000">
                    <a:alpha val="43137"/>
                  </a:srgbClr>
                </a:outerShdw>
              </a:effectLst>
              <a:latin typeface="Bodoni MT" pitchFamily="18" charset="0"/>
              <a:cs typeface="Calibri" panose="020F050202020403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diamond(out)">
                                      <p:cBhvr>
                                        <p:cTn id="11" dur="2000"/>
                                        <p:tgtEl>
                                          <p:spTgt spid="6"/>
                                        </p:tgtEl>
                                      </p:cBhvr>
                                    </p:animEffect>
                                  </p:childTnLst>
                                </p:cTn>
                              </p:par>
                            </p:childTnLst>
                          </p:cTn>
                        </p:par>
                        <p:par>
                          <p:cTn id="12" fill="hold">
                            <p:stCondLst>
                              <p:cond delay="5000"/>
                            </p:stCondLst>
                            <p:childTnLst>
                              <p:par>
                                <p:cTn id="13" presetID="22" presetClass="entr" presetSubtype="8" fill="hold" grpId="0" nodeType="after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0"/>
            <a:ext cx="8458200" cy="646331"/>
          </a:xfrm>
          <a:prstGeom prst="rect">
            <a:avLst/>
          </a:prstGeom>
          <a:solidFill>
            <a:srgbClr val="349BA6"/>
          </a:solidFill>
          <a:effectLst>
            <a:outerShdw blurRad="25400" dist="38100" dir="18000000" rotWithShape="0">
              <a:schemeClr val="tx1"/>
            </a:outerShdw>
          </a:effectLst>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04 September 2024</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0"/>
            <a:ext cx="8534400" cy="646331"/>
          </a:xfrm>
          <a:prstGeom prst="rect">
            <a:avLst/>
          </a:prstGeom>
          <a:noFill/>
          <a:effectLst/>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38100" dist="38100" dir="2700000" algn="tl">
                    <a:srgbClr val="000000">
                      <a:alpha val="43137"/>
                    </a:srgbClr>
                  </a:outerShdw>
                </a:effectLst>
                <a:latin typeface="Britannic Bold" pitchFamily="34" charset="0"/>
                <a:cs typeface="Arial" pitchFamily="34" charset="0"/>
              </a:rPr>
              <a:t>Book of Matthew</a:t>
            </a:r>
            <a:endParaRPr lang="en-US" sz="3000" b="1" dirty="0" smtClean="0">
              <a:ln>
                <a:prstDash val="solid"/>
              </a:ln>
              <a:solidFill>
                <a:prstClr val="black"/>
              </a:solidFill>
              <a:effectLst>
                <a:outerShdw blurRad="38100" dist="38100" dir="2700000" algn="tl">
                  <a:srgbClr val="000000">
                    <a:alpha val="43137"/>
                  </a:srgbClr>
                </a:outerShdw>
              </a:effectLst>
              <a:latin typeface="Britannic Bold" pitchFamily="34" charset="0"/>
              <a:cs typeface="Arial" pitchFamily="34" charset="0"/>
            </a:endParaRPr>
          </a:p>
        </p:txBody>
      </p:sp>
      <p:sp>
        <p:nvSpPr>
          <p:cNvPr id="4" name="TextBox 3"/>
          <p:cNvSpPr txBox="1"/>
          <p:nvPr/>
        </p:nvSpPr>
        <p:spPr>
          <a:xfrm>
            <a:off x="304800" y="2133601"/>
            <a:ext cx="8534400" cy="3724096"/>
          </a:xfrm>
          <a:prstGeom prst="rect">
            <a:avLst/>
          </a:prstGeom>
          <a:noFill/>
          <a:effectLst>
            <a:outerShdw blurRad="12700" dist="12700" dir="18900000" algn="bl" rotWithShape="0">
              <a:schemeClr val="tx1"/>
            </a:outerShdw>
          </a:effectLst>
        </p:spPr>
        <p:txBody>
          <a:bodyPr wrap="square" lIns="0" tIns="91440" rIns="0" bIns="91440" rtlCol="0">
            <a:spAutoFit/>
          </a:bodyPr>
          <a:lstStyle/>
          <a:p>
            <a:pPr marL="274320" indent="-274320" algn="ctr">
              <a:spcAft>
                <a:spcPts val="2400"/>
              </a:spcAft>
            </a:pPr>
            <a:r>
              <a:rPr lang="en-US" sz="3200" b="1" dirty="0" smtClean="0">
                <a:solidFill>
                  <a:srgbClr val="FF0000"/>
                </a:solidFill>
                <a:latin typeface="Britannic Bold" pitchFamily="34" charset="0"/>
              </a:rPr>
              <a:t>	</a:t>
            </a:r>
            <a:r>
              <a:rPr lang="en-US" sz="3200" b="1" dirty="0" smtClean="0">
                <a:effectLst>
                  <a:outerShdw blurRad="38100" dist="38100" dir="2700000" algn="tl">
                    <a:srgbClr val="000000">
                      <a:alpha val="43137"/>
                    </a:srgbClr>
                  </a:outerShdw>
                </a:effectLst>
                <a:latin typeface="Lucida Calligraphy" pitchFamily="66" charset="0"/>
              </a:rPr>
              <a:t>Enjoy your summer break . . . </a:t>
            </a:r>
          </a:p>
          <a:p>
            <a:pPr marL="274320" indent="-274320">
              <a:spcAft>
                <a:spcPts val="2400"/>
              </a:spcAft>
            </a:pPr>
            <a:r>
              <a:rPr lang="en-US" sz="3200" b="1" dirty="0" smtClean="0">
                <a:solidFill>
                  <a:srgbClr val="FF0000"/>
                </a:solidFill>
                <a:effectLst>
                  <a:outerShdw blurRad="38100" dist="38100" dir="2700000" algn="tl">
                    <a:srgbClr val="000000">
                      <a:alpha val="43137"/>
                    </a:srgbClr>
                  </a:outerShdw>
                </a:effectLst>
                <a:latin typeface="Britannic Bold" pitchFamily="34" charset="0"/>
              </a:rPr>
              <a:t>	</a:t>
            </a:r>
            <a:r>
              <a:rPr lang="en-US" sz="3000" dirty="0" smtClean="0">
                <a:solidFill>
                  <a:srgbClr val="FF0000"/>
                </a:solidFill>
                <a:effectLst>
                  <a:outerShdw blurRad="38100" dist="38100" dir="2700000" algn="tl">
                    <a:srgbClr val="000000">
                      <a:alpha val="43137"/>
                    </a:srgbClr>
                  </a:outerShdw>
                </a:effectLst>
                <a:latin typeface="Britannic Bold" pitchFamily="34" charset="0"/>
              </a:rPr>
              <a:t>Before next class, read the below chapters in  the KJV and in one other versions of the Bible, i.e., NIV, NRSV, TLB, CEV, etc …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Chapter 1:1–17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“The Genesis Of Jesus” </a:t>
            </a:r>
            <a:endParaRPr lang="en-US" sz="2800" b="1" dirty="0" smtClean="0">
              <a:solidFill>
                <a:prstClr val="black"/>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22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32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42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par>
                          <p:cTn id="29" fill="hold">
                            <p:stCondLst>
                              <p:cond delay="5200"/>
                            </p:stCondLst>
                            <p:childTnLst>
                              <p:par>
                                <p:cTn id="30" presetID="22" presetClass="entr" presetSubtype="8" fill="hold" nodeType="after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wipe(left)">
                                      <p:cBhvr>
                                        <p:cTn id="32"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7" name="TextBox 16"/>
          <p:cNvSpPr txBox="1"/>
          <p:nvPr/>
        </p:nvSpPr>
        <p:spPr>
          <a:xfrm rot="21445311">
            <a:off x="452782" y="2999115"/>
            <a:ext cx="6103540" cy="830997"/>
          </a:xfrm>
          <a:prstGeom prst="rect">
            <a:avLst/>
          </a:prstGeom>
          <a:noFill/>
        </p:spPr>
        <p:txBody>
          <a:bodyPr wrap="square" rtlCol="0">
            <a:spAutoFit/>
          </a:bodyPr>
          <a:lstStyle/>
          <a:p>
            <a:pPr algn="ctr"/>
            <a:r>
              <a:rPr lang="en-US" sz="2400" b="1" dirty="0" smtClean="0">
                <a:solidFill>
                  <a:srgbClr val="960000"/>
                </a:solidFill>
                <a:effectLst>
                  <a:outerShdw blurRad="38100" dist="38100" dir="2700000" algn="tl">
                    <a:srgbClr val="000000">
                      <a:alpha val="43137"/>
                    </a:srgbClr>
                  </a:outerShdw>
                </a:effectLst>
                <a:latin typeface="Georgia" pitchFamily="18" charset="0"/>
                <a:ea typeface="Cambria" panose="02040503050406030204" pitchFamily="18" charset="0"/>
              </a:rPr>
              <a:t>Passing The Test Of  Faith </a:t>
            </a:r>
          </a:p>
          <a:p>
            <a:pPr algn="ctr"/>
            <a:r>
              <a:rPr lang="en-US" sz="2400" b="1" dirty="0" smtClean="0">
                <a:solidFill>
                  <a:srgbClr val="960000"/>
                </a:solidFill>
                <a:effectLst>
                  <a:outerShdw blurRad="38100" dist="38100" dir="2700000" algn="tl">
                    <a:srgbClr val="000000">
                      <a:alpha val="43137"/>
                    </a:srgbClr>
                  </a:outerShdw>
                </a:effectLst>
                <a:latin typeface="Georgia" pitchFamily="18" charset="0"/>
                <a:ea typeface="Cambria" panose="02040503050406030204" pitchFamily="18" charset="0"/>
              </a:rPr>
              <a:t>13</a:t>
            </a:r>
            <a:r>
              <a:rPr lang="en-US" sz="2200" b="1" dirty="0" smtClean="0">
                <a:solidFill>
                  <a:srgbClr val="960000"/>
                </a:solidFill>
                <a:effectLst>
                  <a:outerShdw blurRad="38100" dist="38100" dir="2700000" algn="tl">
                    <a:srgbClr val="000000">
                      <a:alpha val="43137"/>
                    </a:srgbClr>
                  </a:outerShdw>
                </a:effectLst>
                <a:latin typeface="Georgia" pitchFamily="18" charset="0"/>
                <a:ea typeface="Cambria" panose="02040503050406030204" pitchFamily="18" charset="0"/>
              </a:rPr>
              <a:t>:1-14</a:t>
            </a:r>
            <a:endParaRPr lang="en-US" sz="2200" b="1" dirty="0">
              <a:solidFill>
                <a:srgbClr val="960000"/>
              </a:solidFill>
              <a:effectLst>
                <a:outerShdw blurRad="38100" dist="38100" dir="2700000" algn="tl">
                  <a:srgbClr val="000000">
                    <a:alpha val="43137"/>
                  </a:srgbClr>
                </a:outerShdw>
              </a:effectLst>
              <a:latin typeface="Georgia" pitchFamily="18" charset="0"/>
              <a:ea typeface="Cambria" panose="02040503050406030204" pitchFamily="18" charset="0"/>
            </a:endParaRPr>
          </a:p>
        </p:txBody>
      </p:sp>
    </p:spTree>
    <p:extLst>
      <p:ext uri="{BB962C8B-B14F-4D97-AF65-F5344CB8AC3E}">
        <p14:creationId xmlns:p14="http://schemas.microsoft.com/office/powerpoint/2010/main" xmlns="" val="6268041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228600" y="927100"/>
            <a:ext cx="8763000" cy="5716950"/>
          </a:xfrm>
          <a:prstGeom prst="rect">
            <a:avLst/>
          </a:prstGeom>
          <a:noFill/>
          <a:effectLst/>
        </p:spPr>
        <p:txBody>
          <a:bodyPr wrap="square" rtlCol="0">
            <a:spAutoFit/>
          </a:bodyPr>
          <a:lstStyle/>
          <a:p>
            <a:pPr indent="457200">
              <a:spcAft>
                <a:spcPts val="1200"/>
              </a:spcAft>
            </a:pP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 </a:t>
            </a:r>
            <a:r>
              <a:rPr lang="en-US" sz="2350" b="1" dirty="0" smtClean="0">
                <a:latin typeface="Cambria" panose="02040503050406030204" pitchFamily="18" charset="0"/>
                <a:ea typeface="Cambria" panose="02040503050406030204" pitchFamily="18" charset="0"/>
              </a:rPr>
              <a:t>opens this last lesson by reminding us that all   of us will be tested! </a:t>
            </a:r>
          </a:p>
          <a:p>
            <a:pPr indent="457200">
              <a:spcAft>
                <a:spcPts val="1200"/>
              </a:spcAft>
            </a:pPr>
            <a:r>
              <a:rPr lang="en-US" sz="2350" b="1" dirty="0" smtClean="0">
                <a:latin typeface="Cambria" panose="02040503050406030204" pitchFamily="18" charset="0"/>
                <a:ea typeface="Cambria" panose="02040503050406030204" pitchFamily="18" charset="0"/>
              </a:rPr>
              <a:t>He says … from pop tests to blood test, from bar exams to eye exams, testing is a regular part of life.  </a:t>
            </a: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Aside from medical, academic, and professional tests, as  Christians we will encounter personal tests of faith such as: </a:t>
            </a: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Sickness, affliction, broken dreams, failures, peer pressures, moral temptations, and even doubts and fears. </a:t>
            </a: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However, by turning to God’s Word for answers </a:t>
            </a:r>
            <a:r>
              <a:rPr lang="en-US" sz="2350" b="1" dirty="0">
                <a:latin typeface="Cambria" panose="02040503050406030204" pitchFamily="18" charset="0"/>
                <a:ea typeface="Cambria" panose="02040503050406030204" pitchFamily="18" charset="0"/>
              </a:rPr>
              <a:t>to </a:t>
            </a:r>
            <a:r>
              <a:rPr lang="en-US" sz="2350" b="1" dirty="0" smtClean="0">
                <a:latin typeface="Cambria" panose="02040503050406030204" pitchFamily="18" charset="0"/>
                <a:ea typeface="Cambria" panose="02040503050406030204" pitchFamily="18" charset="0"/>
              </a:rPr>
              <a:t>the most important </a:t>
            </a:r>
            <a:r>
              <a:rPr lang="en-US" sz="2350" b="1" dirty="0">
                <a:latin typeface="Cambria" panose="02040503050406030204" pitchFamily="18" charset="0"/>
                <a:ea typeface="Cambria" panose="02040503050406030204" pitchFamily="18" charset="0"/>
              </a:rPr>
              <a:t>questions in </a:t>
            </a:r>
            <a:r>
              <a:rPr lang="en-US" sz="2350" b="1" dirty="0" smtClean="0">
                <a:latin typeface="Cambria" panose="02040503050406030204" pitchFamily="18" charset="0"/>
                <a:ea typeface="Cambria" panose="02040503050406030204" pitchFamily="18" charset="0"/>
              </a:rPr>
              <a:t>life. </a:t>
            </a: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Who is God?  What does He expect of us?  What should I believe?</a:t>
            </a: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We </a:t>
            </a:r>
            <a:r>
              <a:rPr lang="en-US" sz="2350" b="1" dirty="0">
                <a:latin typeface="Cambria" panose="02040503050406030204" pitchFamily="18" charset="0"/>
                <a:ea typeface="Cambria" panose="02040503050406030204" pitchFamily="18" charset="0"/>
              </a:rPr>
              <a:t>can </a:t>
            </a:r>
            <a:r>
              <a:rPr lang="en-US" sz="2350" b="1" dirty="0" smtClean="0">
                <a:latin typeface="Cambria" panose="02040503050406030204" pitchFamily="18" charset="0"/>
                <a:ea typeface="Cambria" panose="02040503050406030204" pitchFamily="18" charset="0"/>
              </a:rPr>
              <a:t>prepare for these </a:t>
            </a:r>
            <a:r>
              <a:rPr lang="en-US" sz="2350" b="1" dirty="0">
                <a:latin typeface="Cambria" panose="02040503050406030204" pitchFamily="18" charset="0"/>
                <a:ea typeface="Cambria" panose="02040503050406030204" pitchFamily="18" charset="0"/>
              </a:rPr>
              <a:t>tests before they come</a:t>
            </a:r>
            <a:r>
              <a:rPr lang="en-US" sz="2350" b="1" dirty="0" smtClean="0">
                <a:latin typeface="Cambria" panose="02040503050406030204" pitchFamily="18" charset="0"/>
                <a:ea typeface="Cambria" panose="02040503050406030204" pitchFamily="18" charset="0"/>
              </a:rPr>
              <a:t>.</a:t>
            </a:r>
          </a:p>
        </p:txBody>
      </p:sp>
      <p:sp>
        <p:nvSpPr>
          <p:cNvPr id="6" name="Title 1"/>
          <p:cNvSpPr>
            <a:spLocks noGrp="1"/>
          </p:cNvSpPr>
          <p:nvPr>
            <p:ph type="title"/>
          </p:nvPr>
        </p:nvSpPr>
        <p:spPr>
          <a:xfrm>
            <a:off x="304800" y="76200"/>
            <a:ext cx="868680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 </a:t>
            </a:r>
            <a:r>
              <a:rPr lang="en-US" sz="32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914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4194770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left)">
                                      <p:cBhvr>
                                        <p:cTn id="32" dur="10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left)">
                                      <p:cBhvr>
                                        <p:cTn id="37"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304800" y="990600"/>
            <a:ext cx="8534400" cy="5355312"/>
          </a:xfrm>
          <a:prstGeom prst="rect">
            <a:avLst/>
          </a:prstGeom>
          <a:noFill/>
          <a:effectLst/>
        </p:spPr>
        <p:txBody>
          <a:bodyPr wrap="square" rtlCol="0">
            <a:spAutoFit/>
          </a:bodyPr>
          <a:lstStyle/>
          <a:p>
            <a:pPr lvl="0" indent="457200">
              <a:spcAft>
                <a:spcPts val="1200"/>
              </a:spcAft>
              <a:tabLst>
                <a:tab pos="457200" algn="l"/>
                <a:tab pos="627063" algn="l"/>
              </a:tabLst>
            </a:pPr>
            <a:r>
              <a:rPr lang="en-US" sz="2350" b="1" dirty="0" smtClean="0">
                <a:solidFill>
                  <a:prstClr val="black"/>
                </a:solidFill>
                <a:latin typeface="Cambria" panose="02040503050406030204" pitchFamily="18" charset="0"/>
                <a:ea typeface="Cambria" panose="02040503050406030204" pitchFamily="18" charset="0"/>
              </a:rPr>
              <a:t>As we complete our study and work our way through the  questions that were presented. </a:t>
            </a:r>
          </a:p>
          <a:p>
            <a:pPr lvl="0" indent="457200">
              <a:spcAft>
                <a:spcPts val="1200"/>
              </a:spcAft>
              <a:tabLst>
                <a:tab pos="457200" algn="l"/>
                <a:tab pos="627063" algn="l"/>
              </a:tabLst>
            </a:pPr>
            <a:r>
              <a:rPr lang="en-US" sz="2350" b="1" dirty="0" smtClean="0">
                <a:solidFill>
                  <a:prstClr val="black"/>
                </a:solidFill>
                <a:latin typeface="Cambria" panose="02040503050406030204" pitchFamily="18" charset="0"/>
                <a:ea typeface="Cambria" panose="02040503050406030204" pitchFamily="18" charset="0"/>
              </a:rPr>
              <a:t>We will become increasingly better prepared to handle life’s unannounced personal tests when they arrive. </a:t>
            </a:r>
          </a:p>
          <a:p>
            <a:pPr lvl="0" indent="457200">
              <a:spcAft>
                <a:spcPts val="1200"/>
              </a:spcAft>
              <a:tabLst>
                <a:tab pos="457200" algn="l"/>
                <a:tab pos="627063" algn="l"/>
              </a:tabLst>
            </a:pPr>
            <a:r>
              <a:rPr lang="en-US" sz="2350" b="1" dirty="0" smtClean="0">
                <a:solidFill>
                  <a:prstClr val="black"/>
                </a:solidFill>
                <a:latin typeface="Cambria" panose="02040503050406030204" pitchFamily="18" charset="0"/>
                <a:ea typeface="Cambria" panose="02040503050406030204" pitchFamily="18" charset="0"/>
              </a:rPr>
              <a:t>Paul, has been building up to this </a:t>
            </a:r>
            <a:r>
              <a:rPr lang="en-US" sz="2350" b="1" dirty="0">
                <a:solidFill>
                  <a:prstClr val="black"/>
                </a:solidFill>
                <a:latin typeface="Cambria" panose="02040503050406030204" pitchFamily="18" charset="0"/>
                <a:ea typeface="Cambria" panose="02040503050406030204" pitchFamily="18" charset="0"/>
              </a:rPr>
              <a:t>comprehensive final exam </a:t>
            </a:r>
            <a:r>
              <a:rPr lang="en-US" sz="2350" b="1" dirty="0" smtClean="0">
                <a:solidFill>
                  <a:prstClr val="black"/>
                </a:solidFill>
                <a:latin typeface="Cambria" panose="02040503050406030204" pitchFamily="18" charset="0"/>
                <a:ea typeface="Cambria" panose="02040503050406030204" pitchFamily="18" charset="0"/>
              </a:rPr>
              <a:t>for the rebellious Corinthian church that includes:</a:t>
            </a:r>
          </a:p>
          <a:p>
            <a:pPr lvl="0" indent="457200">
              <a:spcAft>
                <a:spcPts val="1200"/>
              </a:spcAft>
              <a:tabLst>
                <a:tab pos="457200" algn="l"/>
                <a:tab pos="627063" algn="l"/>
              </a:tabLst>
            </a:pPr>
            <a:r>
              <a:rPr lang="en-US" sz="2350" b="1" dirty="0" smtClean="0">
                <a:solidFill>
                  <a:prstClr val="black"/>
                </a:solidFill>
                <a:latin typeface="Cambria" panose="02040503050406030204" pitchFamily="18" charset="0"/>
                <a:ea typeface="Cambria" panose="02040503050406030204" pitchFamily="18" charset="0"/>
              </a:rPr>
              <a:t>An objective outside evaluation (</a:t>
            </a:r>
            <a:r>
              <a:rPr lang="en-US" sz="2350" b="1" dirty="0" smtClean="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13:1-4</a:t>
            </a:r>
            <a:r>
              <a:rPr lang="en-US" sz="2350" b="1" dirty="0" smtClean="0">
                <a:solidFill>
                  <a:prstClr val="black"/>
                </a:solidFill>
                <a:latin typeface="Cambria" panose="02040503050406030204" pitchFamily="18" charset="0"/>
                <a:ea typeface="Cambria" panose="02040503050406030204" pitchFamily="18" charset="0"/>
              </a:rPr>
              <a:t>). </a:t>
            </a:r>
          </a:p>
          <a:p>
            <a:pPr lvl="0" indent="457200">
              <a:spcAft>
                <a:spcPts val="1200"/>
              </a:spcAft>
              <a:tabLst>
                <a:tab pos="457200" algn="l"/>
                <a:tab pos="627063" algn="l"/>
              </a:tabLst>
            </a:pPr>
            <a:r>
              <a:rPr lang="en-US" sz="2350" b="1" dirty="0" smtClean="0">
                <a:solidFill>
                  <a:prstClr val="black"/>
                </a:solidFill>
                <a:latin typeface="Cambria" panose="02040503050406030204" pitchFamily="18" charset="0"/>
                <a:ea typeface="Cambria" panose="02040503050406030204" pitchFamily="18" charset="0"/>
              </a:rPr>
              <a:t>A call for them to examine themselves (</a:t>
            </a:r>
            <a:r>
              <a:rPr lang="en-US" sz="2350" b="1" dirty="0" smtClean="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13:5-6</a:t>
            </a:r>
            <a:r>
              <a:rPr lang="en-US" sz="2350" b="1" dirty="0" smtClean="0">
                <a:solidFill>
                  <a:prstClr val="black"/>
                </a:solidFill>
                <a:latin typeface="Cambria" panose="02040503050406030204" pitchFamily="18" charset="0"/>
                <a:ea typeface="Cambria" panose="02040503050406030204" pitchFamily="18" charset="0"/>
              </a:rPr>
              <a:t>).</a:t>
            </a:r>
          </a:p>
          <a:p>
            <a:pPr lvl="0" indent="457200">
              <a:spcAft>
                <a:spcPts val="1200"/>
              </a:spcAft>
              <a:tabLst>
                <a:tab pos="457200" algn="l"/>
                <a:tab pos="627063" algn="l"/>
              </a:tabLst>
            </a:pPr>
            <a:r>
              <a:rPr lang="en-US" sz="2350" b="1" dirty="0" smtClean="0">
                <a:solidFill>
                  <a:prstClr val="black"/>
                </a:solidFill>
                <a:latin typeface="Cambria" panose="02040503050406030204" pitchFamily="18" charset="0"/>
                <a:ea typeface="Cambria" panose="02040503050406030204" pitchFamily="18" charset="0"/>
              </a:rPr>
              <a:t>If they follow through on these exams and shore up their shortcomings. </a:t>
            </a:r>
          </a:p>
          <a:p>
            <a:pPr lvl="0" indent="457200">
              <a:spcAft>
                <a:spcPts val="1200"/>
              </a:spcAft>
              <a:tabLst>
                <a:tab pos="457200" algn="l"/>
                <a:tab pos="627063" algn="l"/>
              </a:tabLst>
            </a:pPr>
            <a:r>
              <a:rPr lang="en-US" sz="2350" b="1" dirty="0" smtClean="0">
                <a:solidFill>
                  <a:prstClr val="black"/>
                </a:solidFill>
                <a:latin typeface="Cambria" panose="02040503050406030204" pitchFamily="18" charset="0"/>
                <a:ea typeface="Cambria" panose="02040503050406030204" pitchFamily="18" charset="0"/>
              </a:rPr>
              <a:t>They will be complete in Christ, and built up in their faith in the triune God. </a:t>
            </a:r>
            <a:endParaRPr lang="en-US" sz="2350" b="1" dirty="0" smtClean="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04800" y="76200"/>
            <a:ext cx="868680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 </a:t>
            </a:r>
            <a:r>
              <a:rPr lang="en-US" sz="32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91400" y="762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80659473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left)">
                                      <p:cBhvr>
                                        <p:cTn id="32" dur="10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left)">
                                      <p:cBhvr>
                                        <p:cTn id="37"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381000" y="1143000"/>
            <a:ext cx="8382000" cy="4985980"/>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91440" rIns="182880" bIns="91440" rtlCol="0">
            <a:spAutoFit/>
          </a:bodyPr>
          <a:lstStyle/>
          <a:p>
            <a:r>
              <a:rPr lang="en-US" sz="2600" b="1" baseline="30000" dirty="0" smtClean="0">
                <a:effectLst>
                  <a:outerShdw blurRad="38100" dist="38100" dir="2700000" algn="tl">
                    <a:srgbClr val="000000">
                      <a:alpha val="43137"/>
                    </a:srgbClr>
                  </a:outerShdw>
                </a:effectLst>
                <a:latin typeface="Georgia" panose="02040502050405020303" pitchFamily="18" charset="0"/>
              </a:rPr>
              <a:t>1 </a:t>
            </a:r>
            <a:r>
              <a:rPr lang="en-US" sz="2600" i="1" dirty="0" smtClean="0">
                <a:latin typeface="Georgia" panose="02040502050405020303" pitchFamily="18" charset="0"/>
              </a:rPr>
              <a:t>This</a:t>
            </a:r>
            <a:r>
              <a:rPr lang="en-US" sz="2600" i="1" dirty="0">
                <a:latin typeface="Georgia" panose="02040502050405020303" pitchFamily="18" charset="0"/>
              </a:rPr>
              <a:t> will be the third time I am coming </a:t>
            </a:r>
            <a:r>
              <a:rPr lang="en-US" sz="2600" i="1" dirty="0" smtClean="0">
                <a:latin typeface="Georgia" panose="02040502050405020303" pitchFamily="18" charset="0"/>
              </a:rPr>
              <a:t>to you.  “By the mouth of two or three witnesses every word shall be established.”  </a:t>
            </a:r>
            <a:r>
              <a:rPr lang="en-US" sz="2600" b="1" baseline="30000" dirty="0" smtClean="0">
                <a:effectLst>
                  <a:outerShdw blurRad="38100" dist="38100" dir="2700000" algn="tl">
                    <a:srgbClr val="000000">
                      <a:alpha val="43137"/>
                    </a:srgbClr>
                  </a:outerShdw>
                </a:effectLst>
                <a:latin typeface="Georgia" panose="02040502050405020303" pitchFamily="18" charset="0"/>
              </a:rPr>
              <a:t>2 </a:t>
            </a:r>
            <a:r>
              <a:rPr lang="en-US" sz="2600" i="1" dirty="0" smtClean="0">
                <a:latin typeface="Georgia" panose="02040502050405020303" pitchFamily="18" charset="0"/>
              </a:rPr>
              <a:t>I have told you before, and foretell  as </a:t>
            </a:r>
            <a:r>
              <a:rPr lang="en-US" sz="2600" i="1" dirty="0">
                <a:latin typeface="Georgia" panose="02040502050405020303" pitchFamily="18" charset="0"/>
              </a:rPr>
              <a:t>if I were present the second time, and now being </a:t>
            </a:r>
            <a:r>
              <a:rPr lang="en-US" sz="2600" i="1" dirty="0" smtClean="0">
                <a:latin typeface="Georgia" panose="02040502050405020303" pitchFamily="18" charset="0"/>
              </a:rPr>
              <a:t>absent</a:t>
            </a:r>
            <a:r>
              <a:rPr lang="en-US" sz="2600" i="1" dirty="0">
                <a:latin typeface="Georgia" panose="02040502050405020303" pitchFamily="18" charset="0"/>
              </a:rPr>
              <a:t> I write to those who have sinned before, and </a:t>
            </a:r>
            <a:r>
              <a:rPr lang="en-US" sz="2600" i="1" dirty="0" smtClean="0">
                <a:latin typeface="Georgia" panose="02040502050405020303" pitchFamily="18" charset="0"/>
              </a:rPr>
              <a:t>   to </a:t>
            </a:r>
            <a:r>
              <a:rPr lang="en-US" sz="2600" i="1" dirty="0">
                <a:latin typeface="Georgia" panose="02040502050405020303" pitchFamily="18" charset="0"/>
              </a:rPr>
              <a:t>all the rest, that if I come again I will not spare— </a:t>
            </a:r>
            <a:r>
              <a:rPr lang="en-US" sz="2600" b="1" baseline="30000" dirty="0" smtClean="0">
                <a:effectLst>
                  <a:outerShdw blurRad="38100" dist="38100" dir="2700000" algn="tl">
                    <a:srgbClr val="000000">
                      <a:alpha val="43137"/>
                    </a:srgbClr>
                  </a:outerShdw>
                </a:effectLst>
                <a:latin typeface="Georgia" panose="02040502050405020303" pitchFamily="18" charset="0"/>
              </a:rPr>
              <a:t>3</a:t>
            </a:r>
            <a:r>
              <a:rPr lang="en-US" sz="2600" i="1" dirty="0" smtClean="0">
                <a:latin typeface="Georgia" panose="02040502050405020303" pitchFamily="18" charset="0"/>
              </a:rPr>
              <a:t>since </a:t>
            </a:r>
            <a:r>
              <a:rPr lang="en-US" sz="2600" i="1" dirty="0">
                <a:latin typeface="Georgia" panose="02040502050405020303" pitchFamily="18" charset="0"/>
              </a:rPr>
              <a:t>you seek a proof of Christ speaking in </a:t>
            </a:r>
            <a:r>
              <a:rPr lang="en-US" sz="2600" i="1" dirty="0" smtClean="0">
                <a:latin typeface="Georgia" panose="02040502050405020303" pitchFamily="18" charset="0"/>
              </a:rPr>
              <a:t>me, who </a:t>
            </a:r>
            <a:r>
              <a:rPr lang="en-US" sz="2600" i="1" dirty="0">
                <a:latin typeface="Georgia" panose="02040502050405020303" pitchFamily="18" charset="0"/>
              </a:rPr>
              <a:t>is not weak toward you, but mighty in you</a:t>
            </a:r>
            <a:r>
              <a:rPr lang="en-US" sz="2600" i="1" dirty="0" smtClean="0">
                <a:latin typeface="Georgia" panose="02040502050405020303" pitchFamily="18" charset="0"/>
              </a:rPr>
              <a:t>.  </a:t>
            </a:r>
            <a:r>
              <a:rPr lang="en-US" sz="2600" b="1" baseline="30000" dirty="0" smtClean="0">
                <a:effectLst>
                  <a:outerShdw blurRad="38100" dist="38100" dir="2700000" algn="tl">
                    <a:srgbClr val="000000">
                      <a:alpha val="43137"/>
                    </a:srgbClr>
                  </a:outerShdw>
                </a:effectLst>
                <a:latin typeface="Georgia" panose="02040502050405020303" pitchFamily="18" charset="0"/>
              </a:rPr>
              <a:t>4 </a:t>
            </a:r>
            <a:r>
              <a:rPr lang="en-US" sz="2600" i="1" dirty="0" smtClean="0">
                <a:latin typeface="Georgia" panose="02040502050405020303" pitchFamily="18" charset="0"/>
              </a:rPr>
              <a:t>For </a:t>
            </a:r>
            <a:r>
              <a:rPr lang="en-US" sz="2600" i="1" dirty="0">
                <a:latin typeface="Georgia" panose="02040502050405020303" pitchFamily="18" charset="0"/>
              </a:rPr>
              <a:t>though He was crucified in weakness, yet He lives by the power of God.  For we also are weak in Him, but we shall live with Him by the power of God toward you</a:t>
            </a:r>
            <a:r>
              <a:rPr lang="en-US" sz="2600" i="1" dirty="0" smtClean="0">
                <a:latin typeface="Georgia" panose="02040502050405020303" pitchFamily="18" charset="0"/>
              </a:rPr>
              <a:t>.</a:t>
            </a:r>
            <a:r>
              <a:rPr lang="en-US" sz="2600" i="1" dirty="0">
                <a:latin typeface="Georgia" panose="02040502050405020303" pitchFamily="18" charset="0"/>
              </a:rPr>
              <a:t> </a:t>
            </a:r>
          </a:p>
        </p:txBody>
      </p:sp>
      <p:sp>
        <p:nvSpPr>
          <p:cNvPr id="6" name="Title 1"/>
          <p:cNvSpPr>
            <a:spLocks noGrp="1"/>
          </p:cNvSpPr>
          <p:nvPr>
            <p:ph type="title"/>
          </p:nvPr>
        </p:nvSpPr>
        <p:spPr>
          <a:xfrm>
            <a:off x="381000" y="152400"/>
            <a:ext cx="850392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13:1–4</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6934200" y="2286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9913788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13:1-4</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15200" y="2286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13361" y="1079500"/>
            <a:ext cx="8686799" cy="550920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Every test has an examiner who determines whether a person has passed or failed the test, and to what degree; </a:t>
            </a:r>
            <a:r>
              <a:rPr lang="en-US" sz="2400" b="1" dirty="0" smtClean="0">
                <a:latin typeface="Cambria" pitchFamily="18" charset="0"/>
                <a:ea typeface="Cambria" panose="02040503050406030204" pitchFamily="18" charset="0"/>
              </a:rPr>
              <a:t>for the Corinthian church that was Paul. </a:t>
            </a:r>
          </a:p>
          <a:p>
            <a:pPr indent="457200">
              <a:spcAft>
                <a:spcPts val="1200"/>
              </a:spcAft>
            </a:pPr>
            <a:r>
              <a:rPr lang="en-US" sz="2400" b="1" dirty="0" smtClean="0">
                <a:latin typeface="Cambria" pitchFamily="18" charset="0"/>
                <a:ea typeface="Cambria" panose="02040503050406030204" pitchFamily="18" charset="0"/>
              </a:rPr>
              <a:t>He reveals the standard by which they would be critiqued and the seriousness of the evaluation’s outcome. </a:t>
            </a:r>
          </a:p>
          <a:p>
            <a:pPr indent="457200">
              <a:spcAft>
                <a:spcPts val="1200"/>
              </a:spcAft>
            </a:pPr>
            <a:r>
              <a:rPr lang="en-US" sz="2400" b="1" dirty="0" smtClean="0">
                <a:latin typeface="Cambria" pitchFamily="18" charset="0"/>
                <a:ea typeface="Cambria" panose="02040503050406030204" pitchFamily="18" charset="0"/>
              </a:rPr>
              <a:t>And rather than sending one of his associates, Paul would </a:t>
            </a: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personally</a:t>
            </a:r>
            <a:r>
              <a:rPr lang="en-US" sz="2400" b="1" dirty="0" smtClean="0">
                <a:latin typeface="Cambria" pitchFamily="18" charset="0"/>
                <a:ea typeface="Cambria" panose="02040503050406030204" pitchFamily="18" charset="0"/>
              </a:rPr>
              <a:t> visit the church, in fact, this will be his </a:t>
            </a:r>
            <a:r>
              <a:rPr lang="en-US" sz="2400" b="1" u="sng" dirty="0" smtClean="0">
                <a:latin typeface="Cambria" pitchFamily="18" charset="0"/>
                <a:ea typeface="Cambria" panose="02040503050406030204" pitchFamily="18" charset="0"/>
              </a:rPr>
              <a:t>third</a:t>
            </a:r>
            <a:r>
              <a:rPr lang="en-US" sz="2400" b="1" dirty="0" smtClean="0">
                <a:latin typeface="Cambria" pitchFamily="18" charset="0"/>
                <a:ea typeface="Cambria" panose="02040503050406030204" pitchFamily="18" charset="0"/>
              </a:rPr>
              <a:t> visit (</a:t>
            </a:r>
            <a:r>
              <a:rPr lang="en-US" sz="2400" b="1" dirty="0" smtClean="0">
                <a:effectLst>
                  <a:outerShdw blurRad="38100" dist="38100" dir="2700000" algn="tl">
                    <a:srgbClr val="000000">
                      <a:alpha val="43137"/>
                    </a:srgbClr>
                  </a:outerShdw>
                </a:effectLst>
                <a:latin typeface="Cambria" pitchFamily="18" charset="0"/>
                <a:ea typeface="Cambria" panose="02040503050406030204" pitchFamily="18" charset="0"/>
              </a:rPr>
              <a:t>13:1</a:t>
            </a:r>
            <a:r>
              <a:rPr lang="en-US" sz="2400" b="1" dirty="0" smtClean="0">
                <a:latin typeface="Cambria" pitchFamily="18" charset="0"/>
                <a:ea typeface="Cambria" panose="02040503050406030204" pitchFamily="18" charset="0"/>
              </a:rPr>
              <a:t>). </a:t>
            </a:r>
            <a:endParaRPr lang="en-US" sz="2400" b="1" dirty="0">
              <a:latin typeface="Cambria" pitchFamily="18" charset="0"/>
              <a:ea typeface="Cambria" panose="02040503050406030204" pitchFamily="18" charset="0"/>
            </a:endParaRPr>
          </a:p>
          <a:p>
            <a:pPr indent="457200">
              <a:spcAft>
                <a:spcPts val="1200"/>
              </a:spcAft>
            </a:pPr>
            <a:r>
              <a:rPr lang="en-US" sz="2400" b="1" dirty="0" smtClean="0">
                <a:latin typeface="Cambria" pitchFamily="18" charset="0"/>
                <a:ea typeface="Cambria" panose="02040503050406030204" pitchFamily="18" charset="0"/>
              </a:rPr>
              <a:t>The significance of this </a:t>
            </a:r>
            <a:r>
              <a:rPr lang="en-US" sz="2400" b="1" u="sng" dirty="0" smtClean="0">
                <a:latin typeface="Cambria" pitchFamily="18" charset="0"/>
                <a:ea typeface="Cambria" panose="02040503050406030204" pitchFamily="18" charset="0"/>
              </a:rPr>
              <a:t>third</a:t>
            </a:r>
            <a:r>
              <a:rPr lang="en-US" sz="2400" b="1" dirty="0" smtClean="0">
                <a:latin typeface="Cambria" pitchFamily="18" charset="0"/>
                <a:ea typeface="Cambria" panose="02040503050406030204" pitchFamily="18" charset="0"/>
              </a:rPr>
              <a:t> visit is found in the Old Testament Law that final judgment in any matter could be rendered on the basis of </a:t>
            </a:r>
            <a:r>
              <a:rPr lang="en-US" sz="2400" b="1" i="1" dirty="0" smtClean="0">
                <a:latin typeface="Cambria"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two or </a:t>
            </a:r>
            <a:r>
              <a:rPr lang="en-US" sz="2400" b="1" i="1" dirty="0">
                <a:effectLst>
                  <a:outerShdw blurRad="38100" dist="38100" dir="2700000" algn="tl">
                    <a:srgbClr val="000000">
                      <a:alpha val="43137"/>
                    </a:srgbClr>
                  </a:outerShdw>
                </a:effectLst>
                <a:latin typeface="Cambria" pitchFamily="18" charset="0"/>
                <a:ea typeface="Cambria" panose="02040503050406030204" pitchFamily="18" charset="0"/>
              </a:rPr>
              <a:t>three </a:t>
            </a: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witnesses</a:t>
            </a:r>
            <a:r>
              <a:rPr lang="en-US" sz="2400" b="1" i="1" dirty="0" smtClean="0">
                <a:latin typeface="Cambria" pitchFamily="18" charset="0"/>
                <a:ea typeface="Cambria" panose="02040503050406030204" pitchFamily="18" charset="0"/>
              </a:rPr>
              <a:t>” </a:t>
            </a:r>
            <a:r>
              <a:rPr lang="en-US" sz="2400" b="1" dirty="0">
                <a:latin typeface="Cambria"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itchFamily="18" charset="0"/>
                <a:ea typeface="Cambria" panose="02040503050406030204" pitchFamily="18" charset="0"/>
              </a:rPr>
              <a:t>Deut. </a:t>
            </a:r>
            <a:r>
              <a:rPr lang="en-US" sz="2400" b="1" dirty="0">
                <a:effectLst>
                  <a:outerShdw blurRad="38100" dist="38100" dir="2700000" algn="tl">
                    <a:srgbClr val="000000">
                      <a:alpha val="43137"/>
                    </a:srgbClr>
                  </a:outerShdw>
                </a:effectLst>
                <a:latin typeface="Cambria" pitchFamily="18" charset="0"/>
                <a:ea typeface="Cambria" panose="02040503050406030204" pitchFamily="18" charset="0"/>
              </a:rPr>
              <a:t>19:15</a:t>
            </a:r>
            <a:r>
              <a:rPr lang="en-US" sz="2400" b="1" dirty="0" smtClean="0">
                <a:latin typeface="Cambria" pitchFamily="18" charset="0"/>
                <a:ea typeface="Cambria" panose="02040503050406030204" pitchFamily="18" charset="0"/>
              </a:rPr>
              <a:t>).  </a:t>
            </a:r>
          </a:p>
          <a:p>
            <a:pPr indent="457200">
              <a:spcAft>
                <a:spcPts val="1200"/>
              </a:spcAft>
            </a:pPr>
            <a:r>
              <a:rPr lang="en-US" sz="2400" b="1" dirty="0" smtClean="0">
                <a:latin typeface="Cambria" pitchFamily="18" charset="0"/>
                <a:ea typeface="Cambria" panose="02040503050406030204" pitchFamily="18" charset="0"/>
              </a:rPr>
              <a:t>Paul’s </a:t>
            </a:r>
            <a:r>
              <a:rPr lang="en-US" sz="2400" b="1" u="sng" dirty="0" smtClean="0">
                <a:latin typeface="Cambria" pitchFamily="18" charset="0"/>
                <a:ea typeface="Cambria" panose="02040503050406030204" pitchFamily="18" charset="0"/>
              </a:rPr>
              <a:t>third</a:t>
            </a:r>
            <a:r>
              <a:rPr lang="en-US" sz="2400" b="1" dirty="0" smtClean="0">
                <a:latin typeface="Cambria" pitchFamily="18" charset="0"/>
                <a:ea typeface="Cambria" panose="02040503050406030204" pitchFamily="18" charset="0"/>
              </a:rPr>
              <a:t> visit implies that judgment was imminent. </a:t>
            </a:r>
            <a:endParaRPr lang="en-US" sz="2400" b="1" i="1" dirty="0" smtClean="0">
              <a:latin typeface="Cambria" pitchFamily="18" charset="0"/>
              <a:ea typeface="Cambria" panose="02040503050406030204" pitchFamily="18" charset="0"/>
            </a:endParaRPr>
          </a:p>
        </p:txBody>
      </p:sp>
    </p:spTree>
    <p:extLst>
      <p:ext uri="{BB962C8B-B14F-4D97-AF65-F5344CB8AC3E}">
        <p14:creationId xmlns:p14="http://schemas.microsoft.com/office/powerpoint/2010/main" xmlns="" val="78139626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76110" y="78068"/>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13:1-4</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15200" y="2286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76110" y="923440"/>
            <a:ext cx="8686799" cy="587853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If the Corinthians did not heed Paul’s first and second warnings, he promised he would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not spare anyone</a:t>
            </a:r>
            <a:r>
              <a:rPr lang="en-US" sz="2400" b="1" i="1" dirty="0" smtClean="0">
                <a:latin typeface="Cambria" pitchFamily="18" charset="0"/>
              </a:rPr>
              <a: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13:2</a:t>
            </a:r>
            <a:r>
              <a:rPr lang="en-US" sz="2400" b="1" dirty="0" smtClean="0">
                <a:latin typeface="Cambria" pitchFamily="18" charset="0"/>
              </a:rPr>
              <a:t>). </a:t>
            </a:r>
            <a:endParaRPr lang="en-US" sz="2400" b="1" dirty="0" smtClean="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itchFamily="18" charset="0"/>
              </a:rPr>
              <a:t>Paul is strenuously exhorting them to clean up their lives to avoid a basement-to-attic housecleaning upon his arrival. </a:t>
            </a:r>
          </a:p>
          <a:p>
            <a:pPr indent="457200">
              <a:spcAft>
                <a:spcPts val="1200"/>
              </a:spcAft>
            </a:pPr>
            <a:r>
              <a:rPr lang="en-US" sz="2400" b="1" dirty="0" smtClean="0">
                <a:latin typeface="Cambria" pitchFamily="18" charset="0"/>
              </a:rPr>
              <a:t>In other words, </a:t>
            </a:r>
            <a:r>
              <a:rPr lang="en-US" sz="2400" b="1" i="1" dirty="0" smtClean="0">
                <a:effectLst>
                  <a:outerShdw blurRad="38100" dist="38100" dir="2700000" algn="tl">
                    <a:srgbClr val="000000">
                      <a:alpha val="43137"/>
                    </a:srgbClr>
                  </a:outerShdw>
                </a:effectLst>
                <a:latin typeface="Cambria" pitchFamily="18" charset="0"/>
              </a:rPr>
              <a:t>a major test was coming</a:t>
            </a:r>
            <a:r>
              <a:rPr lang="en-US" sz="2400" b="1" dirty="0" smtClean="0">
                <a:latin typeface="Cambria" pitchFamily="18" charset="0"/>
              </a:rPr>
              <a:t>.  Paul would put on his white gloves, open the doors to the dark corners of their lives, and run his fingers over every shelf. </a:t>
            </a:r>
            <a:endParaRPr lang="en-US" sz="2400" b="1" dirty="0">
              <a:latin typeface="Cambria" pitchFamily="18" charset="0"/>
            </a:endParaRPr>
          </a:p>
          <a:p>
            <a:pPr indent="457200">
              <a:spcAft>
                <a:spcPts val="1200"/>
              </a:spcAft>
            </a:pPr>
            <a:r>
              <a:rPr lang="en-US" sz="2400" b="1" dirty="0" smtClean="0">
                <a:latin typeface="Cambria" pitchFamily="18" charset="0"/>
              </a:rPr>
              <a:t>Remember, the Corinthians had earlier criticized Paul  for seeming strong in his letters, but being weak in person (</a:t>
            </a:r>
            <a:r>
              <a:rPr lang="en-US" sz="2400" b="1" dirty="0" smtClean="0">
                <a:effectLst>
                  <a:outerShdw blurRad="38100" dist="38100" dir="2700000" algn="tl">
                    <a:srgbClr val="000000">
                      <a:alpha val="43137"/>
                    </a:srgbClr>
                  </a:outerShdw>
                </a:effectLst>
                <a:latin typeface="Cambria" pitchFamily="18" charset="0"/>
              </a:rPr>
              <a:t>10:10</a:t>
            </a:r>
            <a:r>
              <a:rPr lang="en-US" sz="2400" b="1" dirty="0" smtClean="0">
                <a:latin typeface="Cambria" pitchFamily="18" charset="0"/>
              </a:rPr>
              <a:t>).  In previous visits, he had not appeared particularly authoritative, commanding, or strong. </a:t>
            </a:r>
          </a:p>
          <a:p>
            <a:pPr indent="457200">
              <a:spcAft>
                <a:spcPts val="1200"/>
              </a:spcAft>
            </a:pPr>
            <a:r>
              <a:rPr lang="en-US" sz="2400" b="1" dirty="0" smtClean="0">
                <a:latin typeface="Cambria" pitchFamily="18" charset="0"/>
              </a:rPr>
              <a:t>His gentle demeanor had raised doubts about his apostolic authority – that Christ was actually speaking in  and through him (</a:t>
            </a:r>
            <a:r>
              <a:rPr lang="en-US" sz="2400" b="1" dirty="0" smtClean="0">
                <a:effectLst>
                  <a:outerShdw blurRad="38100" dist="38100" dir="2700000" algn="tl">
                    <a:srgbClr val="000000">
                      <a:alpha val="43137"/>
                    </a:srgbClr>
                  </a:outerShdw>
                </a:effectLst>
                <a:latin typeface="Cambria" pitchFamily="18" charset="0"/>
              </a:rPr>
              <a:t>13:3</a:t>
            </a:r>
            <a:r>
              <a:rPr lang="en-US" sz="2400" b="1" dirty="0" smtClean="0">
                <a:latin typeface="Cambria" pitchFamily="18" charset="0"/>
              </a:rPr>
              <a:t>). </a:t>
            </a:r>
          </a:p>
        </p:txBody>
      </p:sp>
    </p:spTree>
    <p:extLst>
      <p:ext uri="{BB962C8B-B14F-4D97-AF65-F5344CB8AC3E}">
        <p14:creationId xmlns:p14="http://schemas.microsoft.com/office/powerpoint/2010/main" xmlns="" val="176888726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62753"/>
            <a:ext cx="868680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13:1-4</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2390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42047" y="990599"/>
            <a:ext cx="8597153" cy="5139869"/>
          </a:xfrm>
          <a:prstGeom prst="rect">
            <a:avLst/>
          </a:prstGeom>
          <a:noFill/>
          <a:effectLst/>
        </p:spPr>
        <p:txBody>
          <a:bodyPr wrap="square" rtlCol="0">
            <a:spAutoFit/>
          </a:bodyPr>
          <a:lstStyle/>
          <a:p>
            <a:pPr indent="457200">
              <a:spcAft>
                <a:spcPts val="1200"/>
              </a:spcAft>
              <a:buClr>
                <a:srgbClr val="C00000"/>
              </a:buClr>
              <a:buSzPct val="90000"/>
              <a:tabLst>
                <a:tab pos="457200" algn="l"/>
              </a:tabLst>
            </a:pPr>
            <a:r>
              <a:rPr lang="en-US" sz="2400" b="1" dirty="0" smtClean="0">
                <a:latin typeface="Cambria" pitchFamily="18" charset="0"/>
              </a:rPr>
              <a:t>Paul explains that his “</a:t>
            </a:r>
            <a:r>
              <a:rPr lang="en-US" sz="2400" b="1" i="1" dirty="0" smtClean="0">
                <a:effectLst>
                  <a:outerShdw blurRad="38100" dist="38100" dir="2700000" algn="tl">
                    <a:srgbClr val="000000">
                      <a:alpha val="43137"/>
                    </a:srgbClr>
                  </a:outerShdw>
                </a:effectLst>
                <a:latin typeface="Cambria" pitchFamily="18" charset="0"/>
              </a:rPr>
              <a:t>pending firmness</a:t>
            </a:r>
            <a:r>
              <a:rPr lang="en-US" sz="2400" b="1" dirty="0" smtClean="0">
                <a:latin typeface="Cambria" pitchFamily="18" charset="0"/>
              </a:rPr>
              <a:t>,” will erase all misguided judgments about his authority. </a:t>
            </a:r>
          </a:p>
          <a:p>
            <a:pPr indent="457200">
              <a:spcAft>
                <a:spcPts val="1200"/>
              </a:spcAft>
              <a:buClr>
                <a:srgbClr val="C00000"/>
              </a:buClr>
              <a:buSzPct val="90000"/>
              <a:tabLst>
                <a:tab pos="457200" algn="l"/>
              </a:tabLst>
            </a:pPr>
            <a:r>
              <a:rPr lang="en-US" sz="2400" b="1" dirty="0" smtClean="0">
                <a:latin typeface="Cambria" panose="02040503050406030204" pitchFamily="18" charset="0"/>
                <a:ea typeface="Cambria" panose="02040503050406030204" pitchFamily="18" charset="0"/>
              </a:rPr>
              <a:t>When </a:t>
            </a:r>
            <a:r>
              <a:rPr lang="en-US" sz="2400" b="1" dirty="0">
                <a:latin typeface="Cambria" panose="02040503050406030204" pitchFamily="18" charset="0"/>
                <a:ea typeface="Cambria" panose="02040503050406030204" pitchFamily="18" charset="0"/>
              </a:rPr>
              <a:t>he comes, </a:t>
            </a:r>
            <a:r>
              <a:rPr lang="en-US" sz="2400" b="1" dirty="0" smtClean="0">
                <a:latin typeface="Cambria" panose="02040503050406030204" pitchFamily="18" charset="0"/>
                <a:ea typeface="Cambria" panose="02040503050406030204" pitchFamily="18" charset="0"/>
              </a:rPr>
              <a:t>they would have no further questions regarding whether Christ spoke through him. </a:t>
            </a:r>
          </a:p>
          <a:p>
            <a:pPr indent="457200">
              <a:spcAft>
                <a:spcPts val="1200"/>
              </a:spcAft>
              <a:buClr>
                <a:srgbClr val="C00000"/>
              </a:buClr>
              <a:buSzPct val="90000"/>
              <a:tabLst>
                <a:tab pos="457200" algn="l"/>
              </a:tabLst>
            </a:pPr>
            <a:r>
              <a:rPr lang="en-US" sz="2400" b="1" dirty="0" smtClean="0">
                <a:latin typeface="Cambria" panose="02040503050406030204" pitchFamily="18" charset="0"/>
                <a:ea typeface="Cambria" panose="02040503050406030204" pitchFamily="18" charset="0"/>
              </a:rPr>
              <a:t>Paul’s waffling between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weakness</a:t>
            </a:r>
            <a:r>
              <a:rPr lang="en-US" sz="2400" b="1" i="1" dirty="0" smtClean="0">
                <a:latin typeface="Cambria" panose="02040503050406030204" pitchFamily="18" charset="0"/>
                <a:ea typeface="Cambria" panose="02040503050406030204" pitchFamily="18" charset="0"/>
              </a:rPr>
              <a:t>” and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power</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was a reflection of Christ’s own ministry in that –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He was crucified because of weakness, yet He lives because of the power of God</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13:4</a:t>
            </a:r>
            <a:r>
              <a:rPr lang="en-US" sz="2400" b="1" dirty="0" smtClean="0">
                <a:latin typeface="Cambria" panose="02040503050406030204" pitchFamily="18" charset="0"/>
                <a:ea typeface="Cambria" panose="02040503050406030204" pitchFamily="18" charset="0"/>
              </a:rPr>
              <a:t>).</a:t>
            </a:r>
          </a:p>
          <a:p>
            <a:pPr indent="457200">
              <a:spcAft>
                <a:spcPts val="1200"/>
              </a:spcAft>
              <a:buClr>
                <a:srgbClr val="C00000"/>
              </a:buClr>
              <a:buSzPct val="90000"/>
              <a:tabLst>
                <a:tab pos="457200" algn="l"/>
              </a:tabLst>
            </a:pPr>
            <a:r>
              <a:rPr lang="en-US" sz="2400" b="1" dirty="0" smtClean="0">
                <a:latin typeface="Cambria" panose="02040503050406030204" pitchFamily="18" charset="0"/>
                <a:ea typeface="Cambria" panose="02040503050406030204" pitchFamily="18" charset="0"/>
              </a:rPr>
              <a:t>Likewise, the apostles sometimes appeared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weak</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for the sake of preaching the gospel. </a:t>
            </a:r>
          </a:p>
          <a:p>
            <a:pPr indent="457200">
              <a:spcAft>
                <a:spcPts val="1200"/>
              </a:spcAft>
              <a:buClr>
                <a:srgbClr val="C00000"/>
              </a:buClr>
              <a:buSzPct val="90000"/>
              <a:tabLst>
                <a:tab pos="457200" algn="l"/>
              </a:tabLst>
            </a:pPr>
            <a:r>
              <a:rPr lang="en-US" sz="2400" b="1" dirty="0">
                <a:latin typeface="Cambria" panose="02040503050406030204" pitchFamily="18" charset="0"/>
                <a:ea typeface="Cambria" panose="02040503050406030204" pitchFamily="18" charset="0"/>
              </a:rPr>
              <a:t>B</a:t>
            </a:r>
            <a:r>
              <a:rPr lang="en-US" sz="2400" b="1" dirty="0" smtClean="0">
                <a:latin typeface="Cambria" panose="02040503050406030204" pitchFamily="18" charset="0"/>
                <a:ea typeface="Cambria" panose="02040503050406030204" pitchFamily="18" charset="0"/>
              </a:rPr>
              <a:t>ut when the situation called for it, they could direct the authority of God toward those who needed it. </a:t>
            </a:r>
          </a:p>
        </p:txBody>
      </p:sp>
    </p:spTree>
    <p:extLst>
      <p:ext uri="{BB962C8B-B14F-4D97-AF65-F5344CB8AC3E}">
        <p14:creationId xmlns:p14="http://schemas.microsoft.com/office/powerpoint/2010/main" xmlns="" val="393113005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59578</TotalTime>
  <Words>2106</Words>
  <Application>Microsoft Office PowerPoint</Application>
  <PresentationFormat>On-screen Show (4:3)</PresentationFormat>
  <Paragraphs>174</Paragraphs>
  <Slides>28</Slides>
  <Notes>25</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Trek</vt:lpstr>
      <vt:lpstr>1_Trek</vt:lpstr>
      <vt:lpstr>Slide 1</vt:lpstr>
      <vt:lpstr>2 Corinthians Introduction</vt:lpstr>
      <vt:lpstr>Slide 3</vt:lpstr>
      <vt:lpstr>2 Corinthians - Lesson Overview</vt:lpstr>
      <vt:lpstr>2 Corinthians - Lesson Overview</vt:lpstr>
      <vt:lpstr>2 Corinthians 13:1–4</vt:lpstr>
      <vt:lpstr>2 Corinthians 13:1-4</vt:lpstr>
      <vt:lpstr>2 Corinthians 13:1-4</vt:lpstr>
      <vt:lpstr>2 Corinthians 13:1-4</vt:lpstr>
      <vt:lpstr>2 Corinthians 13:5–10</vt:lpstr>
      <vt:lpstr>2 Corinthians 13:5-10</vt:lpstr>
      <vt:lpstr>2 Corinthians 13:5-10</vt:lpstr>
      <vt:lpstr>2 Corinthians 13:5-10</vt:lpstr>
      <vt:lpstr>2 Corinthians 13:5-10</vt:lpstr>
      <vt:lpstr>2 Corinthians 13:5-10</vt:lpstr>
      <vt:lpstr>2 Corinthians 13:5-10</vt:lpstr>
      <vt:lpstr>2 Corinthians 13:11-14</vt:lpstr>
      <vt:lpstr>2 Corinthians 13:11-14</vt:lpstr>
      <vt:lpstr>2 Corinthians 13:11-14</vt:lpstr>
      <vt:lpstr>2 Corinthians 13:11-14</vt:lpstr>
      <vt:lpstr>2 Corinthians 13:11-14</vt:lpstr>
      <vt:lpstr>2 Corinthians 13:11-14</vt:lpstr>
      <vt:lpstr>Slide 23</vt:lpstr>
      <vt:lpstr>Application – two reminders to retain the message</vt:lpstr>
      <vt:lpstr>Application – two reminders to retain the message</vt:lpstr>
      <vt:lpstr>Application – two reminders to retain the message</vt:lpstr>
      <vt:lpstr>Slide 27</vt:lpstr>
      <vt:lpstr>Slide 28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10771</cp:revision>
  <cp:lastPrinted>2023-05-06T01:46:48Z</cp:lastPrinted>
  <dcterms:created xsi:type="dcterms:W3CDTF">2016-10-08T19:35:00Z</dcterms:created>
  <dcterms:modified xsi:type="dcterms:W3CDTF">2024-08-01T00:21:15Z</dcterms:modified>
</cp:coreProperties>
</file>